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2"/>
  </p:notesMasterIdLst>
  <p:sldIdLst>
    <p:sldId id="256" r:id="rId5"/>
    <p:sldId id="3496" r:id="rId6"/>
    <p:sldId id="257" r:id="rId7"/>
    <p:sldId id="271" r:id="rId8"/>
    <p:sldId id="285" r:id="rId9"/>
    <p:sldId id="3500" r:id="rId10"/>
    <p:sldId id="3501" r:id="rId11"/>
    <p:sldId id="274" r:id="rId12"/>
    <p:sldId id="3489" r:id="rId13"/>
    <p:sldId id="3483" r:id="rId14"/>
    <p:sldId id="3493" r:id="rId15"/>
    <p:sldId id="270" r:id="rId16"/>
    <p:sldId id="3492" r:id="rId17"/>
    <p:sldId id="3494" r:id="rId18"/>
    <p:sldId id="3495" r:id="rId19"/>
    <p:sldId id="3503" r:id="rId20"/>
    <p:sldId id="3498"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EBF0"/>
    <a:srgbClr val="009DB7"/>
    <a:srgbClr val="DA5B49"/>
    <a:srgbClr val="02A1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p:cViewPr varScale="1">
        <p:scale>
          <a:sx n="46" d="100"/>
          <a:sy n="46" d="100"/>
        </p:scale>
        <p:origin x="967"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B7D379-9AB7-4F6D-B938-1B3083627A82}" type="doc">
      <dgm:prSet loTypeId="urn:microsoft.com/office/officeart/2005/8/layout/default" loCatId="list" qsTypeId="urn:microsoft.com/office/officeart/2005/8/quickstyle/3d6" qsCatId="3D" csTypeId="urn:microsoft.com/office/officeart/2005/8/colors/colorful5" csCatId="colorful" phldr="1"/>
      <dgm:spPr/>
      <dgm:t>
        <a:bodyPr/>
        <a:lstStyle/>
        <a:p>
          <a:endParaRPr lang="en-US"/>
        </a:p>
      </dgm:t>
    </dgm:pt>
    <dgm:pt modelId="{771C5F13-A477-4E67-8C68-4115ECF451A8}">
      <dgm:prSet/>
      <dgm:spPr/>
      <dgm:t>
        <a:bodyPr/>
        <a:lstStyle/>
        <a:p>
          <a:r>
            <a:rPr lang="en-US" dirty="0"/>
            <a:t>1. Internal Chatbot for Medical Staff Grants interactive and quick access to all medical procedures and documentation . Uses simple natural language for easy interaction</a:t>
          </a:r>
        </a:p>
      </dgm:t>
    </dgm:pt>
    <dgm:pt modelId="{331F5B02-405F-4699-B7ED-00615A4A5603}" type="parTrans" cxnId="{CFA3F621-C0C9-4F55-9E65-9DC096E99A4A}">
      <dgm:prSet/>
      <dgm:spPr/>
      <dgm:t>
        <a:bodyPr/>
        <a:lstStyle/>
        <a:p>
          <a:endParaRPr lang="en-US"/>
        </a:p>
      </dgm:t>
    </dgm:pt>
    <dgm:pt modelId="{FB2AC7B6-B882-44EF-AEA1-89BFD5EF4FFC}" type="sibTrans" cxnId="{CFA3F621-C0C9-4F55-9E65-9DC096E99A4A}">
      <dgm:prSet/>
      <dgm:spPr/>
      <dgm:t>
        <a:bodyPr/>
        <a:lstStyle/>
        <a:p>
          <a:endParaRPr lang="en-US"/>
        </a:p>
      </dgm:t>
    </dgm:pt>
    <dgm:pt modelId="{9F5E3131-4DC8-4486-9677-66D3F247C223}">
      <dgm:prSet/>
      <dgm:spPr/>
      <dgm:t>
        <a:bodyPr/>
        <a:lstStyle/>
        <a:p>
          <a:r>
            <a:rPr lang="en-US" dirty="0"/>
            <a:t>2. Public-Facing </a:t>
          </a:r>
          <a:r>
            <a:rPr lang="en-US" dirty="0" err="1"/>
            <a:t>ChatbotAccessible</a:t>
          </a:r>
          <a:r>
            <a:rPr lang="en-US" dirty="0"/>
            <a:t> to the public Integrates with social media and future call center</a:t>
          </a:r>
        </a:p>
      </dgm:t>
    </dgm:pt>
    <dgm:pt modelId="{39EFBE90-FA45-42AB-92D1-4A02FB1108FC}" type="parTrans" cxnId="{3F50973F-F43F-4276-8E66-5A3A33246661}">
      <dgm:prSet/>
      <dgm:spPr/>
      <dgm:t>
        <a:bodyPr/>
        <a:lstStyle/>
        <a:p>
          <a:endParaRPr lang="en-US"/>
        </a:p>
      </dgm:t>
    </dgm:pt>
    <dgm:pt modelId="{A32F55E5-B879-4CB9-9362-F19CF9310579}" type="sibTrans" cxnId="{3F50973F-F43F-4276-8E66-5A3A33246661}">
      <dgm:prSet/>
      <dgm:spPr/>
      <dgm:t>
        <a:bodyPr/>
        <a:lstStyle/>
        <a:p>
          <a:endParaRPr lang="en-US"/>
        </a:p>
      </dgm:t>
    </dgm:pt>
    <dgm:pt modelId="{056FEAFC-88A3-44BF-BDCC-59ED2285D6C1}">
      <dgm:prSet/>
      <dgm:spPr/>
      <dgm:t>
        <a:bodyPr/>
        <a:lstStyle/>
        <a:p>
          <a:r>
            <a:rPr lang="en-US" dirty="0"/>
            <a:t>3. </a:t>
          </a:r>
          <a:r>
            <a:rPr lang="en-US" dirty="0" err="1"/>
            <a:t>CodexMed</a:t>
          </a:r>
          <a:r>
            <a:rPr lang="en-US" dirty="0"/>
            <a:t> Report </a:t>
          </a:r>
          <a:r>
            <a:rPr lang="en-US" dirty="0" err="1"/>
            <a:t>AssistSupports</a:t>
          </a:r>
          <a:r>
            <a:rPr lang="en-US" dirty="0"/>
            <a:t> surgeons in writing post-op </a:t>
          </a:r>
          <a:r>
            <a:rPr lang="en-US" dirty="0" err="1"/>
            <a:t>reportsEnables</a:t>
          </a:r>
          <a:r>
            <a:rPr lang="en-US" dirty="0"/>
            <a:t> advanced analytics and research opportunities</a:t>
          </a:r>
        </a:p>
      </dgm:t>
    </dgm:pt>
    <dgm:pt modelId="{B0BD13FB-E66B-4C40-90EE-C9BA368EADAE}" type="parTrans" cxnId="{7AEFE8A5-1C62-4A9D-8969-E7EC3597EB0C}">
      <dgm:prSet/>
      <dgm:spPr/>
      <dgm:t>
        <a:bodyPr/>
        <a:lstStyle/>
        <a:p>
          <a:endParaRPr lang="en-US"/>
        </a:p>
      </dgm:t>
    </dgm:pt>
    <dgm:pt modelId="{33755D35-1308-4434-A98B-3E5AF7F3553E}" type="sibTrans" cxnId="{7AEFE8A5-1C62-4A9D-8969-E7EC3597EB0C}">
      <dgm:prSet/>
      <dgm:spPr/>
      <dgm:t>
        <a:bodyPr/>
        <a:lstStyle/>
        <a:p>
          <a:endParaRPr lang="en-US"/>
        </a:p>
      </dgm:t>
    </dgm:pt>
    <dgm:pt modelId="{DB9A1869-B383-4ADC-90FA-D718038EDFC1}">
      <dgm:prSet/>
      <dgm:spPr/>
      <dgm:t>
        <a:bodyPr/>
        <a:lstStyle/>
        <a:p>
          <a:r>
            <a:rPr lang="en-US" dirty="0"/>
            <a:t>4. Blue Code Resolve </a:t>
          </a:r>
          <a:r>
            <a:rPr lang="en-US" dirty="0" err="1"/>
            <a:t>EngineAnalyzes</a:t>
          </a:r>
          <a:r>
            <a:rPr lang="en-US" dirty="0"/>
            <a:t> and verifies Blue Book codes in surgical </a:t>
          </a:r>
          <a:r>
            <a:rPr lang="en-US" dirty="0" err="1"/>
            <a:t>reportsSuggests</a:t>
          </a:r>
          <a:r>
            <a:rPr lang="en-US" dirty="0"/>
            <a:t> optimal codes and ensures accurate alignment</a:t>
          </a:r>
        </a:p>
      </dgm:t>
    </dgm:pt>
    <dgm:pt modelId="{7BCF1192-D3B3-4C18-93DE-A6DE7BB30191}" type="parTrans" cxnId="{F1A96CBA-7B5E-4964-A961-9ABAE6EC9356}">
      <dgm:prSet/>
      <dgm:spPr/>
      <dgm:t>
        <a:bodyPr/>
        <a:lstStyle/>
        <a:p>
          <a:endParaRPr lang="en-US"/>
        </a:p>
      </dgm:t>
    </dgm:pt>
    <dgm:pt modelId="{101E6B20-8B4B-4C67-9B5A-F29E3158E249}" type="sibTrans" cxnId="{F1A96CBA-7B5E-4964-A961-9ABAE6EC9356}">
      <dgm:prSet/>
      <dgm:spPr/>
      <dgm:t>
        <a:bodyPr/>
        <a:lstStyle/>
        <a:p>
          <a:endParaRPr lang="en-US"/>
        </a:p>
      </dgm:t>
    </dgm:pt>
    <dgm:pt modelId="{49CC9B67-897A-45B2-8620-D5FCE3299C79}">
      <dgm:prSet/>
      <dgm:spPr/>
      <dgm:t>
        <a:bodyPr/>
        <a:lstStyle/>
        <a:p>
          <a:r>
            <a:rPr lang="en-US"/>
            <a:t>5. ICD-10 Automation ToolAssigns precise ICD-10 codes to patient encountersEnsures complete and standardized documentation</a:t>
          </a:r>
        </a:p>
      </dgm:t>
    </dgm:pt>
    <dgm:pt modelId="{16491A0C-372B-43F1-8ADE-20B15E383CD6}" type="parTrans" cxnId="{6535DE2F-35EF-4171-868C-C475E6970C3D}">
      <dgm:prSet/>
      <dgm:spPr/>
      <dgm:t>
        <a:bodyPr/>
        <a:lstStyle/>
        <a:p>
          <a:endParaRPr lang="en-US"/>
        </a:p>
      </dgm:t>
    </dgm:pt>
    <dgm:pt modelId="{0F61EB43-8043-4A93-88FA-1DB3042F4755}" type="sibTrans" cxnId="{6535DE2F-35EF-4171-868C-C475E6970C3D}">
      <dgm:prSet/>
      <dgm:spPr/>
      <dgm:t>
        <a:bodyPr/>
        <a:lstStyle/>
        <a:p>
          <a:endParaRPr lang="en-US"/>
        </a:p>
      </dgm:t>
    </dgm:pt>
    <dgm:pt modelId="{B8AD8516-4754-4293-9D34-60C25CF0D694}">
      <dgm:prSet/>
      <dgm:spPr/>
      <dgm:t>
        <a:bodyPr/>
        <a:lstStyle/>
        <a:p>
          <a:r>
            <a:rPr lang="en-US" dirty="0"/>
            <a:t>6. AI-Powered ICAD System: Early breast cancer detection Provides advanced risk assessment</a:t>
          </a:r>
        </a:p>
      </dgm:t>
    </dgm:pt>
    <dgm:pt modelId="{075655D3-0FBF-409A-A04C-9F7182CFCE66}" type="parTrans" cxnId="{B56CA7DF-09F2-4CBF-A235-4CA3C42BB070}">
      <dgm:prSet/>
      <dgm:spPr/>
      <dgm:t>
        <a:bodyPr/>
        <a:lstStyle/>
        <a:p>
          <a:endParaRPr lang="en-US"/>
        </a:p>
      </dgm:t>
    </dgm:pt>
    <dgm:pt modelId="{AB299B63-51B8-4C9D-8B53-089978D18476}" type="sibTrans" cxnId="{B56CA7DF-09F2-4CBF-A235-4CA3C42BB070}">
      <dgm:prSet/>
      <dgm:spPr/>
      <dgm:t>
        <a:bodyPr/>
        <a:lstStyle/>
        <a:p>
          <a:endParaRPr lang="en-US"/>
        </a:p>
      </dgm:t>
    </dgm:pt>
    <dgm:pt modelId="{18DDD184-A416-47AC-BCA9-D2B87747236E}">
      <dgm:prSet/>
      <dgm:spPr/>
      <dgm:t>
        <a:bodyPr/>
        <a:lstStyle/>
        <a:p>
          <a:endParaRPr lang="en-US" dirty="0"/>
        </a:p>
        <a:p>
          <a:r>
            <a:rPr lang="en-US" dirty="0"/>
            <a:t>7. Astria Gyn </a:t>
          </a:r>
          <a:r>
            <a:rPr lang="en-US" dirty="0" err="1"/>
            <a:t>SolutionSpecialized</a:t>
          </a:r>
          <a:r>
            <a:rPr lang="en-US" dirty="0"/>
            <a:t> AI tool for gynecology Supports clinical decision-making and patient care</a:t>
          </a:r>
        </a:p>
      </dgm:t>
    </dgm:pt>
    <dgm:pt modelId="{44C80AF2-F3E0-4386-BA09-D2B19797F3B5}" type="parTrans" cxnId="{28956A13-DCCB-4D83-8190-E8C8679007F3}">
      <dgm:prSet/>
      <dgm:spPr/>
      <dgm:t>
        <a:bodyPr/>
        <a:lstStyle/>
        <a:p>
          <a:endParaRPr lang="fr-FR"/>
        </a:p>
      </dgm:t>
    </dgm:pt>
    <dgm:pt modelId="{6A99DDED-4D82-4C83-BC7B-3F32C71AB0DF}" type="sibTrans" cxnId="{28956A13-DCCB-4D83-8190-E8C8679007F3}">
      <dgm:prSet/>
      <dgm:spPr/>
      <dgm:t>
        <a:bodyPr/>
        <a:lstStyle/>
        <a:p>
          <a:endParaRPr lang="fr-FR"/>
        </a:p>
      </dgm:t>
    </dgm:pt>
    <dgm:pt modelId="{C2117E14-5CD6-4718-91B8-A145FE444A69}">
      <dgm:prSet/>
      <dgm:spPr/>
      <dgm:t>
        <a:bodyPr/>
        <a:lstStyle/>
        <a:p>
          <a:r>
            <a:rPr lang="en-US" dirty="0"/>
            <a:t>8. Integration of Microsoft Copilot to use AI as personal assistant to increase productivity and efficiency (Testing phase with USJ) </a:t>
          </a:r>
        </a:p>
      </dgm:t>
    </dgm:pt>
    <dgm:pt modelId="{6432B589-A5DD-42D4-8C78-821FA0008B25}" type="parTrans" cxnId="{4EC73151-F9FB-4A2D-942A-6E2EC61650F7}">
      <dgm:prSet/>
      <dgm:spPr/>
      <dgm:t>
        <a:bodyPr/>
        <a:lstStyle/>
        <a:p>
          <a:endParaRPr lang="fr-FR"/>
        </a:p>
      </dgm:t>
    </dgm:pt>
    <dgm:pt modelId="{97F11442-0A25-443A-AD51-A2ED4CC020AF}" type="sibTrans" cxnId="{4EC73151-F9FB-4A2D-942A-6E2EC61650F7}">
      <dgm:prSet/>
      <dgm:spPr/>
      <dgm:t>
        <a:bodyPr/>
        <a:lstStyle/>
        <a:p>
          <a:endParaRPr lang="fr-FR"/>
        </a:p>
      </dgm:t>
    </dgm:pt>
    <dgm:pt modelId="{5DAB78A3-544E-44D7-8CA3-0968D4486EEF}" type="pres">
      <dgm:prSet presAssocID="{44B7D379-9AB7-4F6D-B938-1B3083627A82}" presName="diagram" presStyleCnt="0">
        <dgm:presLayoutVars>
          <dgm:dir/>
          <dgm:resizeHandles val="exact"/>
        </dgm:presLayoutVars>
      </dgm:prSet>
      <dgm:spPr/>
    </dgm:pt>
    <dgm:pt modelId="{7A1CF9C8-7B1F-4E0E-BA05-001A0E6D7EA6}" type="pres">
      <dgm:prSet presAssocID="{771C5F13-A477-4E67-8C68-4115ECF451A8}" presName="node" presStyleLbl="node1" presStyleIdx="0" presStyleCnt="8">
        <dgm:presLayoutVars>
          <dgm:bulletEnabled val="1"/>
        </dgm:presLayoutVars>
      </dgm:prSet>
      <dgm:spPr/>
    </dgm:pt>
    <dgm:pt modelId="{F3896BB9-7FC0-470E-9D76-3AC5C883854C}" type="pres">
      <dgm:prSet presAssocID="{FB2AC7B6-B882-44EF-AEA1-89BFD5EF4FFC}" presName="sibTrans" presStyleCnt="0"/>
      <dgm:spPr/>
    </dgm:pt>
    <dgm:pt modelId="{EC97E4CA-D3E0-44C7-9C84-A8EECC783EB4}" type="pres">
      <dgm:prSet presAssocID="{9F5E3131-4DC8-4486-9677-66D3F247C223}" presName="node" presStyleLbl="node1" presStyleIdx="1" presStyleCnt="8">
        <dgm:presLayoutVars>
          <dgm:bulletEnabled val="1"/>
        </dgm:presLayoutVars>
      </dgm:prSet>
      <dgm:spPr/>
    </dgm:pt>
    <dgm:pt modelId="{1E46D3ED-84BF-4A31-A994-9F8AACDE9ADD}" type="pres">
      <dgm:prSet presAssocID="{A32F55E5-B879-4CB9-9362-F19CF9310579}" presName="sibTrans" presStyleCnt="0"/>
      <dgm:spPr/>
    </dgm:pt>
    <dgm:pt modelId="{931CC732-2CA1-4AC1-AF37-A329374B4502}" type="pres">
      <dgm:prSet presAssocID="{056FEAFC-88A3-44BF-BDCC-59ED2285D6C1}" presName="node" presStyleLbl="node1" presStyleIdx="2" presStyleCnt="8">
        <dgm:presLayoutVars>
          <dgm:bulletEnabled val="1"/>
        </dgm:presLayoutVars>
      </dgm:prSet>
      <dgm:spPr/>
    </dgm:pt>
    <dgm:pt modelId="{91E55A0D-3BE0-4E64-9E77-F6BFAF54580F}" type="pres">
      <dgm:prSet presAssocID="{33755D35-1308-4434-A98B-3E5AF7F3553E}" presName="sibTrans" presStyleCnt="0"/>
      <dgm:spPr/>
    </dgm:pt>
    <dgm:pt modelId="{CE81B9F7-573D-4FFE-94BF-1F8334361615}" type="pres">
      <dgm:prSet presAssocID="{DB9A1869-B383-4ADC-90FA-D718038EDFC1}" presName="node" presStyleLbl="node1" presStyleIdx="3" presStyleCnt="8">
        <dgm:presLayoutVars>
          <dgm:bulletEnabled val="1"/>
        </dgm:presLayoutVars>
      </dgm:prSet>
      <dgm:spPr/>
    </dgm:pt>
    <dgm:pt modelId="{DDB50D9C-ED1D-431D-8E44-E6A16940A1BB}" type="pres">
      <dgm:prSet presAssocID="{101E6B20-8B4B-4C67-9B5A-F29E3158E249}" presName="sibTrans" presStyleCnt="0"/>
      <dgm:spPr/>
    </dgm:pt>
    <dgm:pt modelId="{70CD5FC6-BD9D-464D-9F0F-C3B22803DA95}" type="pres">
      <dgm:prSet presAssocID="{49CC9B67-897A-45B2-8620-D5FCE3299C79}" presName="node" presStyleLbl="node1" presStyleIdx="4" presStyleCnt="8">
        <dgm:presLayoutVars>
          <dgm:bulletEnabled val="1"/>
        </dgm:presLayoutVars>
      </dgm:prSet>
      <dgm:spPr/>
    </dgm:pt>
    <dgm:pt modelId="{3A158EA9-79DF-4170-BBD1-953DDEC09EED}" type="pres">
      <dgm:prSet presAssocID="{0F61EB43-8043-4A93-88FA-1DB3042F4755}" presName="sibTrans" presStyleCnt="0"/>
      <dgm:spPr/>
    </dgm:pt>
    <dgm:pt modelId="{EA1F4B57-542B-49DB-B478-DD68AC9CECE7}" type="pres">
      <dgm:prSet presAssocID="{B8AD8516-4754-4293-9D34-60C25CF0D694}" presName="node" presStyleLbl="node1" presStyleIdx="5" presStyleCnt="8">
        <dgm:presLayoutVars>
          <dgm:bulletEnabled val="1"/>
        </dgm:presLayoutVars>
      </dgm:prSet>
      <dgm:spPr/>
    </dgm:pt>
    <dgm:pt modelId="{DEFB1780-86A6-4642-9B0E-847B7A9EB43A}" type="pres">
      <dgm:prSet presAssocID="{AB299B63-51B8-4C9D-8B53-089978D18476}" presName="sibTrans" presStyleCnt="0"/>
      <dgm:spPr/>
    </dgm:pt>
    <dgm:pt modelId="{589F5280-86E4-4F06-AE33-16CBA2B5557B}" type="pres">
      <dgm:prSet presAssocID="{18DDD184-A416-47AC-BCA9-D2B87747236E}" presName="node" presStyleLbl="node1" presStyleIdx="6" presStyleCnt="8">
        <dgm:presLayoutVars>
          <dgm:bulletEnabled val="1"/>
        </dgm:presLayoutVars>
      </dgm:prSet>
      <dgm:spPr/>
    </dgm:pt>
    <dgm:pt modelId="{404DF0A6-3913-4DA2-B1C6-DFC6881C07BE}" type="pres">
      <dgm:prSet presAssocID="{6A99DDED-4D82-4C83-BC7B-3F32C71AB0DF}" presName="sibTrans" presStyleCnt="0"/>
      <dgm:spPr/>
    </dgm:pt>
    <dgm:pt modelId="{D3E333D2-7F81-4417-B1E6-C97D5A13BFCF}" type="pres">
      <dgm:prSet presAssocID="{C2117E14-5CD6-4718-91B8-A145FE444A69}" presName="node" presStyleLbl="node1" presStyleIdx="7" presStyleCnt="8">
        <dgm:presLayoutVars>
          <dgm:bulletEnabled val="1"/>
        </dgm:presLayoutVars>
      </dgm:prSet>
      <dgm:spPr/>
    </dgm:pt>
  </dgm:ptLst>
  <dgm:cxnLst>
    <dgm:cxn modelId="{28956A13-DCCB-4D83-8190-E8C8679007F3}" srcId="{44B7D379-9AB7-4F6D-B938-1B3083627A82}" destId="{18DDD184-A416-47AC-BCA9-D2B87747236E}" srcOrd="6" destOrd="0" parTransId="{44C80AF2-F3E0-4386-BA09-D2B19797F3B5}" sibTransId="{6A99DDED-4D82-4C83-BC7B-3F32C71AB0DF}"/>
    <dgm:cxn modelId="{CFA3F621-C0C9-4F55-9E65-9DC096E99A4A}" srcId="{44B7D379-9AB7-4F6D-B938-1B3083627A82}" destId="{771C5F13-A477-4E67-8C68-4115ECF451A8}" srcOrd="0" destOrd="0" parTransId="{331F5B02-405F-4699-B7ED-00615A4A5603}" sibTransId="{FB2AC7B6-B882-44EF-AEA1-89BFD5EF4FFC}"/>
    <dgm:cxn modelId="{E179272F-97ED-467E-85C4-C389DBCA40F3}" type="presOf" srcId="{9F5E3131-4DC8-4486-9677-66D3F247C223}" destId="{EC97E4CA-D3E0-44C7-9C84-A8EECC783EB4}" srcOrd="0" destOrd="0" presId="urn:microsoft.com/office/officeart/2005/8/layout/default"/>
    <dgm:cxn modelId="{6535DE2F-35EF-4171-868C-C475E6970C3D}" srcId="{44B7D379-9AB7-4F6D-B938-1B3083627A82}" destId="{49CC9B67-897A-45B2-8620-D5FCE3299C79}" srcOrd="4" destOrd="0" parTransId="{16491A0C-372B-43F1-8ADE-20B15E383CD6}" sibTransId="{0F61EB43-8043-4A93-88FA-1DB3042F4755}"/>
    <dgm:cxn modelId="{3F50973F-F43F-4276-8E66-5A3A33246661}" srcId="{44B7D379-9AB7-4F6D-B938-1B3083627A82}" destId="{9F5E3131-4DC8-4486-9677-66D3F247C223}" srcOrd="1" destOrd="0" parTransId="{39EFBE90-FA45-42AB-92D1-4A02FB1108FC}" sibTransId="{A32F55E5-B879-4CB9-9362-F19CF9310579}"/>
    <dgm:cxn modelId="{B4744449-99D6-441E-9F97-B1D124EAB22D}" type="presOf" srcId="{44B7D379-9AB7-4F6D-B938-1B3083627A82}" destId="{5DAB78A3-544E-44D7-8CA3-0968D4486EEF}" srcOrd="0" destOrd="0" presId="urn:microsoft.com/office/officeart/2005/8/layout/default"/>
    <dgm:cxn modelId="{4EC73151-F9FB-4A2D-942A-6E2EC61650F7}" srcId="{44B7D379-9AB7-4F6D-B938-1B3083627A82}" destId="{C2117E14-5CD6-4718-91B8-A145FE444A69}" srcOrd="7" destOrd="0" parTransId="{6432B589-A5DD-42D4-8C78-821FA0008B25}" sibTransId="{97F11442-0A25-443A-AD51-A2ED4CC020AF}"/>
    <dgm:cxn modelId="{A9084B88-F23E-4A6D-B52B-CFFB6C5E7A7F}" type="presOf" srcId="{056FEAFC-88A3-44BF-BDCC-59ED2285D6C1}" destId="{931CC732-2CA1-4AC1-AF37-A329374B4502}" srcOrd="0" destOrd="0" presId="urn:microsoft.com/office/officeart/2005/8/layout/default"/>
    <dgm:cxn modelId="{7AEFE8A5-1C62-4A9D-8969-E7EC3597EB0C}" srcId="{44B7D379-9AB7-4F6D-B938-1B3083627A82}" destId="{056FEAFC-88A3-44BF-BDCC-59ED2285D6C1}" srcOrd="2" destOrd="0" parTransId="{B0BD13FB-E66B-4C40-90EE-C9BA368EADAE}" sibTransId="{33755D35-1308-4434-A98B-3E5AF7F3553E}"/>
    <dgm:cxn modelId="{F1A96CBA-7B5E-4964-A961-9ABAE6EC9356}" srcId="{44B7D379-9AB7-4F6D-B938-1B3083627A82}" destId="{DB9A1869-B383-4ADC-90FA-D718038EDFC1}" srcOrd="3" destOrd="0" parTransId="{7BCF1192-D3B3-4C18-93DE-A6DE7BB30191}" sibTransId="{101E6B20-8B4B-4C67-9B5A-F29E3158E249}"/>
    <dgm:cxn modelId="{30245CC7-8B5F-4DA0-A1BE-FC86AE5B902C}" type="presOf" srcId="{DB9A1869-B383-4ADC-90FA-D718038EDFC1}" destId="{CE81B9F7-573D-4FFE-94BF-1F8334361615}" srcOrd="0" destOrd="0" presId="urn:microsoft.com/office/officeart/2005/8/layout/default"/>
    <dgm:cxn modelId="{142954CA-4B46-471F-AA1E-60C8124C748F}" type="presOf" srcId="{B8AD8516-4754-4293-9D34-60C25CF0D694}" destId="{EA1F4B57-542B-49DB-B478-DD68AC9CECE7}" srcOrd="0" destOrd="0" presId="urn:microsoft.com/office/officeart/2005/8/layout/default"/>
    <dgm:cxn modelId="{003539CB-DC59-4B80-9354-5106EF7E712A}" type="presOf" srcId="{49CC9B67-897A-45B2-8620-D5FCE3299C79}" destId="{70CD5FC6-BD9D-464D-9F0F-C3B22803DA95}" srcOrd="0" destOrd="0" presId="urn:microsoft.com/office/officeart/2005/8/layout/default"/>
    <dgm:cxn modelId="{9247B9D6-8AC8-4797-A1B1-FEC00AC40B0E}" type="presOf" srcId="{771C5F13-A477-4E67-8C68-4115ECF451A8}" destId="{7A1CF9C8-7B1F-4E0E-BA05-001A0E6D7EA6}" srcOrd="0" destOrd="0" presId="urn:microsoft.com/office/officeart/2005/8/layout/default"/>
    <dgm:cxn modelId="{55D1C4DC-1CB9-42FF-969E-A9740A656110}" type="presOf" srcId="{18DDD184-A416-47AC-BCA9-D2B87747236E}" destId="{589F5280-86E4-4F06-AE33-16CBA2B5557B}" srcOrd="0" destOrd="0" presId="urn:microsoft.com/office/officeart/2005/8/layout/default"/>
    <dgm:cxn modelId="{B56CA7DF-09F2-4CBF-A235-4CA3C42BB070}" srcId="{44B7D379-9AB7-4F6D-B938-1B3083627A82}" destId="{B8AD8516-4754-4293-9D34-60C25CF0D694}" srcOrd="5" destOrd="0" parTransId="{075655D3-0FBF-409A-A04C-9F7182CFCE66}" sibTransId="{AB299B63-51B8-4C9D-8B53-089978D18476}"/>
    <dgm:cxn modelId="{EC84D3F6-6CE1-48B1-9F88-51EFD76B9CDC}" type="presOf" srcId="{C2117E14-5CD6-4718-91B8-A145FE444A69}" destId="{D3E333D2-7F81-4417-B1E6-C97D5A13BFCF}" srcOrd="0" destOrd="0" presId="urn:microsoft.com/office/officeart/2005/8/layout/default"/>
    <dgm:cxn modelId="{2881E128-BCC2-4E6C-B044-8525C09C2AD3}" type="presParOf" srcId="{5DAB78A3-544E-44D7-8CA3-0968D4486EEF}" destId="{7A1CF9C8-7B1F-4E0E-BA05-001A0E6D7EA6}" srcOrd="0" destOrd="0" presId="urn:microsoft.com/office/officeart/2005/8/layout/default"/>
    <dgm:cxn modelId="{991CD624-F4DD-489C-9957-300DCAC2A1E0}" type="presParOf" srcId="{5DAB78A3-544E-44D7-8CA3-0968D4486EEF}" destId="{F3896BB9-7FC0-470E-9D76-3AC5C883854C}" srcOrd="1" destOrd="0" presId="urn:microsoft.com/office/officeart/2005/8/layout/default"/>
    <dgm:cxn modelId="{209EC7C9-DBCA-426F-8497-02C105849F1E}" type="presParOf" srcId="{5DAB78A3-544E-44D7-8CA3-0968D4486EEF}" destId="{EC97E4CA-D3E0-44C7-9C84-A8EECC783EB4}" srcOrd="2" destOrd="0" presId="urn:microsoft.com/office/officeart/2005/8/layout/default"/>
    <dgm:cxn modelId="{F9046E1D-93F6-4DB8-9EF0-162FA0B8D98A}" type="presParOf" srcId="{5DAB78A3-544E-44D7-8CA3-0968D4486EEF}" destId="{1E46D3ED-84BF-4A31-A994-9F8AACDE9ADD}" srcOrd="3" destOrd="0" presId="urn:microsoft.com/office/officeart/2005/8/layout/default"/>
    <dgm:cxn modelId="{005C866E-311E-448E-88E5-5EF770408928}" type="presParOf" srcId="{5DAB78A3-544E-44D7-8CA3-0968D4486EEF}" destId="{931CC732-2CA1-4AC1-AF37-A329374B4502}" srcOrd="4" destOrd="0" presId="urn:microsoft.com/office/officeart/2005/8/layout/default"/>
    <dgm:cxn modelId="{C5F4855C-9CB8-4839-91AC-DA5CCC4E5DEB}" type="presParOf" srcId="{5DAB78A3-544E-44D7-8CA3-0968D4486EEF}" destId="{91E55A0D-3BE0-4E64-9E77-F6BFAF54580F}" srcOrd="5" destOrd="0" presId="urn:microsoft.com/office/officeart/2005/8/layout/default"/>
    <dgm:cxn modelId="{700273CF-4D6A-497E-B53F-8D10279F1C68}" type="presParOf" srcId="{5DAB78A3-544E-44D7-8CA3-0968D4486EEF}" destId="{CE81B9F7-573D-4FFE-94BF-1F8334361615}" srcOrd="6" destOrd="0" presId="urn:microsoft.com/office/officeart/2005/8/layout/default"/>
    <dgm:cxn modelId="{B4A08046-B85C-44EE-89C6-880EB285071C}" type="presParOf" srcId="{5DAB78A3-544E-44D7-8CA3-0968D4486EEF}" destId="{DDB50D9C-ED1D-431D-8E44-E6A16940A1BB}" srcOrd="7" destOrd="0" presId="urn:microsoft.com/office/officeart/2005/8/layout/default"/>
    <dgm:cxn modelId="{B777D8D6-7C99-458D-A5D8-F3DC59BB54FA}" type="presParOf" srcId="{5DAB78A3-544E-44D7-8CA3-0968D4486EEF}" destId="{70CD5FC6-BD9D-464D-9F0F-C3B22803DA95}" srcOrd="8" destOrd="0" presId="urn:microsoft.com/office/officeart/2005/8/layout/default"/>
    <dgm:cxn modelId="{6BB0DD09-7BAB-49F6-8244-14A98687582B}" type="presParOf" srcId="{5DAB78A3-544E-44D7-8CA3-0968D4486EEF}" destId="{3A158EA9-79DF-4170-BBD1-953DDEC09EED}" srcOrd="9" destOrd="0" presId="urn:microsoft.com/office/officeart/2005/8/layout/default"/>
    <dgm:cxn modelId="{F158ABAF-9CE7-446E-91C8-F006853FC53F}" type="presParOf" srcId="{5DAB78A3-544E-44D7-8CA3-0968D4486EEF}" destId="{EA1F4B57-542B-49DB-B478-DD68AC9CECE7}" srcOrd="10" destOrd="0" presId="urn:microsoft.com/office/officeart/2005/8/layout/default"/>
    <dgm:cxn modelId="{7DAF2AB6-E7AD-43FF-81DB-95CE2235796E}" type="presParOf" srcId="{5DAB78A3-544E-44D7-8CA3-0968D4486EEF}" destId="{DEFB1780-86A6-4642-9B0E-847B7A9EB43A}" srcOrd="11" destOrd="0" presId="urn:microsoft.com/office/officeart/2005/8/layout/default"/>
    <dgm:cxn modelId="{AEC40CDB-0BAA-481C-8B2D-3212B77B1868}" type="presParOf" srcId="{5DAB78A3-544E-44D7-8CA3-0968D4486EEF}" destId="{589F5280-86E4-4F06-AE33-16CBA2B5557B}" srcOrd="12" destOrd="0" presId="urn:microsoft.com/office/officeart/2005/8/layout/default"/>
    <dgm:cxn modelId="{F21AB3BD-4853-4D72-A2F3-6D4D570DE36D}" type="presParOf" srcId="{5DAB78A3-544E-44D7-8CA3-0968D4486EEF}" destId="{404DF0A6-3913-4DA2-B1C6-DFC6881C07BE}" srcOrd="13" destOrd="0" presId="urn:microsoft.com/office/officeart/2005/8/layout/default"/>
    <dgm:cxn modelId="{8EAB59DD-E9C9-4B21-8111-EE4DC12D4DD0}" type="presParOf" srcId="{5DAB78A3-544E-44D7-8CA3-0968D4486EEF}" destId="{D3E333D2-7F81-4417-B1E6-C97D5A13BFCF}"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7F670B-5BA9-4E7D-9F0C-CF694151D3B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A5CB017-7848-4719-B04F-8FF812E733F9}">
      <dgm:prSet/>
      <dgm:spPr/>
      <dgm:t>
        <a:bodyPr/>
        <a:lstStyle/>
        <a:p>
          <a:r>
            <a:rPr lang="fr-FR" dirty="0"/>
            <a:t>Succès du prototype présenté (l’application, et la simulation de toute la séquence de test entre DX-test et une application externe quelconque )</a:t>
          </a:r>
          <a:endParaRPr lang="en-US" dirty="0"/>
        </a:p>
      </dgm:t>
    </dgm:pt>
    <dgm:pt modelId="{85D14194-DBDD-427E-9B71-8D70E9D3EF2F}" type="parTrans" cxnId="{B3D5B751-71D6-4552-A3CD-916C9910105A}">
      <dgm:prSet/>
      <dgm:spPr/>
      <dgm:t>
        <a:bodyPr/>
        <a:lstStyle/>
        <a:p>
          <a:endParaRPr lang="en-US"/>
        </a:p>
      </dgm:t>
    </dgm:pt>
    <dgm:pt modelId="{8FD76624-0750-486E-8AF5-7790F746D136}" type="sibTrans" cxnId="{B3D5B751-71D6-4552-A3CD-916C9910105A}">
      <dgm:prSet/>
      <dgm:spPr/>
      <dgm:t>
        <a:bodyPr/>
        <a:lstStyle/>
        <a:p>
          <a:endParaRPr lang="en-US"/>
        </a:p>
      </dgm:t>
    </dgm:pt>
    <dgm:pt modelId="{95C573A9-55D6-4E55-83BA-41DE466E4FFF}">
      <dgm:prSet/>
      <dgm:spPr/>
      <dgm:t>
        <a:bodyPr/>
        <a:lstStyle/>
        <a:p>
          <a:r>
            <a:rPr lang="fr-FR" dirty="0"/>
            <a:t>Flexibilité et niveau d’automatisation (</a:t>
          </a:r>
          <a:r>
            <a:rPr lang="fr-FR" dirty="0" err="1"/>
            <a:t>Zero</a:t>
          </a:r>
          <a:r>
            <a:rPr lang="fr-FR" dirty="0"/>
            <a:t> Code </a:t>
          </a:r>
          <a:r>
            <a:rPr lang="fr-FR" dirty="0" err="1"/>
            <a:t>strategy</a:t>
          </a:r>
          <a:r>
            <a:rPr lang="fr-FR" dirty="0"/>
            <a:t> : tout doit être configurable et paramétrable)</a:t>
          </a:r>
          <a:endParaRPr lang="en-US" dirty="0"/>
        </a:p>
      </dgm:t>
    </dgm:pt>
    <dgm:pt modelId="{A1F83A63-8562-4503-90D6-8992C8268A3E}" type="parTrans" cxnId="{1F1EEDB9-C570-4B3B-9BFE-FB4F3EF13597}">
      <dgm:prSet/>
      <dgm:spPr/>
      <dgm:t>
        <a:bodyPr/>
        <a:lstStyle/>
        <a:p>
          <a:endParaRPr lang="en-US"/>
        </a:p>
      </dgm:t>
    </dgm:pt>
    <dgm:pt modelId="{01689C25-27AD-4AA0-840F-1501C64252A7}" type="sibTrans" cxnId="{1F1EEDB9-C570-4B3B-9BFE-FB4F3EF13597}">
      <dgm:prSet/>
      <dgm:spPr/>
      <dgm:t>
        <a:bodyPr/>
        <a:lstStyle/>
        <a:p>
          <a:endParaRPr lang="en-US"/>
        </a:p>
      </dgm:t>
    </dgm:pt>
    <dgm:pt modelId="{46F616B9-FAAF-4A3B-8DE6-E4DAB7B3CFC3}">
      <dgm:prSet/>
      <dgm:spPr/>
      <dgm:t>
        <a:bodyPr/>
        <a:lstStyle/>
        <a:p>
          <a:r>
            <a:rPr lang="fr-FR"/>
            <a:t>Choix des technologies et plateforme de développement &amp; sécurité</a:t>
          </a:r>
          <a:endParaRPr lang="en-US"/>
        </a:p>
      </dgm:t>
    </dgm:pt>
    <dgm:pt modelId="{7AFBB98D-37CE-45D2-B585-52582484911B}" type="parTrans" cxnId="{AF2A0A7D-39E3-4915-8391-F26909CE6E6F}">
      <dgm:prSet/>
      <dgm:spPr/>
      <dgm:t>
        <a:bodyPr/>
        <a:lstStyle/>
        <a:p>
          <a:endParaRPr lang="en-US"/>
        </a:p>
      </dgm:t>
    </dgm:pt>
    <dgm:pt modelId="{FF5D73A6-850E-4EC7-B085-945A1BF444A5}" type="sibTrans" cxnId="{AF2A0A7D-39E3-4915-8391-F26909CE6E6F}">
      <dgm:prSet/>
      <dgm:spPr/>
      <dgm:t>
        <a:bodyPr/>
        <a:lstStyle/>
        <a:p>
          <a:endParaRPr lang="en-US"/>
        </a:p>
      </dgm:t>
    </dgm:pt>
    <dgm:pt modelId="{05E78187-8378-4D49-AD98-293EDD887323}">
      <dgm:prSet/>
      <dgm:spPr/>
      <dgm:t>
        <a:bodyPr/>
        <a:lstStyle/>
        <a:p>
          <a:r>
            <a:rPr lang="fr-FR"/>
            <a:t>Clarté du code &amp; de la documentation</a:t>
          </a:r>
          <a:endParaRPr lang="en-US"/>
        </a:p>
      </dgm:t>
    </dgm:pt>
    <dgm:pt modelId="{5806B66F-CB6D-4871-8229-D2DD0DA49452}" type="parTrans" cxnId="{F2CC91E1-F000-4E7D-901D-6694EC547758}">
      <dgm:prSet/>
      <dgm:spPr/>
      <dgm:t>
        <a:bodyPr/>
        <a:lstStyle/>
        <a:p>
          <a:endParaRPr lang="en-US"/>
        </a:p>
      </dgm:t>
    </dgm:pt>
    <dgm:pt modelId="{4DB7F16C-F740-417A-8B48-A80D60A8A91E}" type="sibTrans" cxnId="{F2CC91E1-F000-4E7D-901D-6694EC547758}">
      <dgm:prSet/>
      <dgm:spPr/>
      <dgm:t>
        <a:bodyPr/>
        <a:lstStyle/>
        <a:p>
          <a:endParaRPr lang="en-US"/>
        </a:p>
      </dgm:t>
    </dgm:pt>
    <dgm:pt modelId="{8662D573-0B34-4EDE-B408-681C3C3FF679}" type="pres">
      <dgm:prSet presAssocID="{D67F670B-5BA9-4E7D-9F0C-CF694151D3B5}" presName="hierChild1" presStyleCnt="0">
        <dgm:presLayoutVars>
          <dgm:chPref val="1"/>
          <dgm:dir/>
          <dgm:animOne val="branch"/>
          <dgm:animLvl val="lvl"/>
          <dgm:resizeHandles/>
        </dgm:presLayoutVars>
      </dgm:prSet>
      <dgm:spPr/>
    </dgm:pt>
    <dgm:pt modelId="{3AD4054B-FDCD-4F63-99AC-14EB00770B4E}" type="pres">
      <dgm:prSet presAssocID="{3A5CB017-7848-4719-B04F-8FF812E733F9}" presName="hierRoot1" presStyleCnt="0"/>
      <dgm:spPr/>
    </dgm:pt>
    <dgm:pt modelId="{65DABAC0-146E-442D-9B42-2AF533B3650D}" type="pres">
      <dgm:prSet presAssocID="{3A5CB017-7848-4719-B04F-8FF812E733F9}" presName="composite" presStyleCnt="0"/>
      <dgm:spPr/>
    </dgm:pt>
    <dgm:pt modelId="{7C5FFE67-ED62-4D49-B20B-594325E7F427}" type="pres">
      <dgm:prSet presAssocID="{3A5CB017-7848-4719-B04F-8FF812E733F9}" presName="background" presStyleLbl="node0" presStyleIdx="0" presStyleCnt="4"/>
      <dgm:spPr/>
    </dgm:pt>
    <dgm:pt modelId="{C5ED99FB-55E6-4AB1-B326-D480B6020265}" type="pres">
      <dgm:prSet presAssocID="{3A5CB017-7848-4719-B04F-8FF812E733F9}" presName="text" presStyleLbl="fgAcc0" presStyleIdx="0" presStyleCnt="4">
        <dgm:presLayoutVars>
          <dgm:chPref val="3"/>
        </dgm:presLayoutVars>
      </dgm:prSet>
      <dgm:spPr/>
    </dgm:pt>
    <dgm:pt modelId="{07D53E57-9069-4F6A-ADAF-C35277664AFE}" type="pres">
      <dgm:prSet presAssocID="{3A5CB017-7848-4719-B04F-8FF812E733F9}" presName="hierChild2" presStyleCnt="0"/>
      <dgm:spPr/>
    </dgm:pt>
    <dgm:pt modelId="{0656A3DF-195D-49BC-BDA8-B602830E317F}" type="pres">
      <dgm:prSet presAssocID="{95C573A9-55D6-4E55-83BA-41DE466E4FFF}" presName="hierRoot1" presStyleCnt="0"/>
      <dgm:spPr/>
    </dgm:pt>
    <dgm:pt modelId="{0A6DF4FE-CD82-4EAC-A8C3-0241BF029A59}" type="pres">
      <dgm:prSet presAssocID="{95C573A9-55D6-4E55-83BA-41DE466E4FFF}" presName="composite" presStyleCnt="0"/>
      <dgm:spPr/>
    </dgm:pt>
    <dgm:pt modelId="{1096EF2A-70E1-4562-BEF2-DF65FAF607CB}" type="pres">
      <dgm:prSet presAssocID="{95C573A9-55D6-4E55-83BA-41DE466E4FFF}" presName="background" presStyleLbl="node0" presStyleIdx="1" presStyleCnt="4"/>
      <dgm:spPr/>
    </dgm:pt>
    <dgm:pt modelId="{5C593906-F366-41C1-B3E9-0F2F8A5816D4}" type="pres">
      <dgm:prSet presAssocID="{95C573A9-55D6-4E55-83BA-41DE466E4FFF}" presName="text" presStyleLbl="fgAcc0" presStyleIdx="1" presStyleCnt="4">
        <dgm:presLayoutVars>
          <dgm:chPref val="3"/>
        </dgm:presLayoutVars>
      </dgm:prSet>
      <dgm:spPr/>
    </dgm:pt>
    <dgm:pt modelId="{3A6A9F72-F783-4BC9-801F-074DFACA7B6B}" type="pres">
      <dgm:prSet presAssocID="{95C573A9-55D6-4E55-83BA-41DE466E4FFF}" presName="hierChild2" presStyleCnt="0"/>
      <dgm:spPr/>
    </dgm:pt>
    <dgm:pt modelId="{B9A52B38-13FD-412F-8BFD-8BA005ABB4F3}" type="pres">
      <dgm:prSet presAssocID="{46F616B9-FAAF-4A3B-8DE6-E4DAB7B3CFC3}" presName="hierRoot1" presStyleCnt="0"/>
      <dgm:spPr/>
    </dgm:pt>
    <dgm:pt modelId="{8976DE3A-B1F4-459C-B729-8F509CBCF11E}" type="pres">
      <dgm:prSet presAssocID="{46F616B9-FAAF-4A3B-8DE6-E4DAB7B3CFC3}" presName="composite" presStyleCnt="0"/>
      <dgm:spPr/>
    </dgm:pt>
    <dgm:pt modelId="{D3FC4E59-A57C-49E8-B834-93E40C501703}" type="pres">
      <dgm:prSet presAssocID="{46F616B9-FAAF-4A3B-8DE6-E4DAB7B3CFC3}" presName="background" presStyleLbl="node0" presStyleIdx="2" presStyleCnt="4"/>
      <dgm:spPr/>
    </dgm:pt>
    <dgm:pt modelId="{0F8D4D9F-C4A1-4DE5-8E77-5EEC0AF32EBD}" type="pres">
      <dgm:prSet presAssocID="{46F616B9-FAAF-4A3B-8DE6-E4DAB7B3CFC3}" presName="text" presStyleLbl="fgAcc0" presStyleIdx="2" presStyleCnt="4">
        <dgm:presLayoutVars>
          <dgm:chPref val="3"/>
        </dgm:presLayoutVars>
      </dgm:prSet>
      <dgm:spPr/>
    </dgm:pt>
    <dgm:pt modelId="{F24F1DB9-2B5B-4384-B36A-C7316AD3B950}" type="pres">
      <dgm:prSet presAssocID="{46F616B9-FAAF-4A3B-8DE6-E4DAB7B3CFC3}" presName="hierChild2" presStyleCnt="0"/>
      <dgm:spPr/>
    </dgm:pt>
    <dgm:pt modelId="{663F3D43-EDA6-4E6C-ACFA-3875B63D7E94}" type="pres">
      <dgm:prSet presAssocID="{05E78187-8378-4D49-AD98-293EDD887323}" presName="hierRoot1" presStyleCnt="0"/>
      <dgm:spPr/>
    </dgm:pt>
    <dgm:pt modelId="{C522BA4B-BFE7-4946-AE06-AEF53CF8DF3C}" type="pres">
      <dgm:prSet presAssocID="{05E78187-8378-4D49-AD98-293EDD887323}" presName="composite" presStyleCnt="0"/>
      <dgm:spPr/>
    </dgm:pt>
    <dgm:pt modelId="{3DC04FD2-5AD3-45C8-AB54-08B1C9B984B0}" type="pres">
      <dgm:prSet presAssocID="{05E78187-8378-4D49-AD98-293EDD887323}" presName="background" presStyleLbl="node0" presStyleIdx="3" presStyleCnt="4"/>
      <dgm:spPr/>
    </dgm:pt>
    <dgm:pt modelId="{880712CC-0676-41B7-8E49-838F7E0C9C6C}" type="pres">
      <dgm:prSet presAssocID="{05E78187-8378-4D49-AD98-293EDD887323}" presName="text" presStyleLbl="fgAcc0" presStyleIdx="3" presStyleCnt="4">
        <dgm:presLayoutVars>
          <dgm:chPref val="3"/>
        </dgm:presLayoutVars>
      </dgm:prSet>
      <dgm:spPr/>
    </dgm:pt>
    <dgm:pt modelId="{F0AB13A4-F279-4B84-8673-C98D8CF89781}" type="pres">
      <dgm:prSet presAssocID="{05E78187-8378-4D49-AD98-293EDD887323}" presName="hierChild2" presStyleCnt="0"/>
      <dgm:spPr/>
    </dgm:pt>
  </dgm:ptLst>
  <dgm:cxnLst>
    <dgm:cxn modelId="{D54B931E-24CB-4DBA-BC55-85EB045B09B1}" type="presOf" srcId="{46F616B9-FAAF-4A3B-8DE6-E4DAB7B3CFC3}" destId="{0F8D4D9F-C4A1-4DE5-8E77-5EEC0AF32EBD}" srcOrd="0" destOrd="0" presId="urn:microsoft.com/office/officeart/2005/8/layout/hierarchy1"/>
    <dgm:cxn modelId="{62B57942-7DFD-4FAC-87C7-C54811545AD6}" type="presOf" srcId="{05E78187-8378-4D49-AD98-293EDD887323}" destId="{880712CC-0676-41B7-8E49-838F7E0C9C6C}" srcOrd="0" destOrd="0" presId="urn:microsoft.com/office/officeart/2005/8/layout/hierarchy1"/>
    <dgm:cxn modelId="{C6E6F750-717C-4E01-BF51-2F9E8F9DE973}" type="presOf" srcId="{D67F670B-5BA9-4E7D-9F0C-CF694151D3B5}" destId="{8662D573-0B34-4EDE-B408-681C3C3FF679}" srcOrd="0" destOrd="0" presId="urn:microsoft.com/office/officeart/2005/8/layout/hierarchy1"/>
    <dgm:cxn modelId="{B3D5B751-71D6-4552-A3CD-916C9910105A}" srcId="{D67F670B-5BA9-4E7D-9F0C-CF694151D3B5}" destId="{3A5CB017-7848-4719-B04F-8FF812E733F9}" srcOrd="0" destOrd="0" parTransId="{85D14194-DBDD-427E-9B71-8D70E9D3EF2F}" sibTransId="{8FD76624-0750-486E-8AF5-7790F746D136}"/>
    <dgm:cxn modelId="{AF2A0A7D-39E3-4915-8391-F26909CE6E6F}" srcId="{D67F670B-5BA9-4E7D-9F0C-CF694151D3B5}" destId="{46F616B9-FAAF-4A3B-8DE6-E4DAB7B3CFC3}" srcOrd="2" destOrd="0" parTransId="{7AFBB98D-37CE-45D2-B585-52582484911B}" sibTransId="{FF5D73A6-850E-4EC7-B085-945A1BF444A5}"/>
    <dgm:cxn modelId="{1F1EEDB9-C570-4B3B-9BFE-FB4F3EF13597}" srcId="{D67F670B-5BA9-4E7D-9F0C-CF694151D3B5}" destId="{95C573A9-55D6-4E55-83BA-41DE466E4FFF}" srcOrd="1" destOrd="0" parTransId="{A1F83A63-8562-4503-90D6-8992C8268A3E}" sibTransId="{01689C25-27AD-4AA0-840F-1501C64252A7}"/>
    <dgm:cxn modelId="{679398C0-2E5A-4703-96B3-009FB32A99A8}" type="presOf" srcId="{3A5CB017-7848-4719-B04F-8FF812E733F9}" destId="{C5ED99FB-55E6-4AB1-B326-D480B6020265}" srcOrd="0" destOrd="0" presId="urn:microsoft.com/office/officeart/2005/8/layout/hierarchy1"/>
    <dgm:cxn modelId="{F2CC91E1-F000-4E7D-901D-6694EC547758}" srcId="{D67F670B-5BA9-4E7D-9F0C-CF694151D3B5}" destId="{05E78187-8378-4D49-AD98-293EDD887323}" srcOrd="3" destOrd="0" parTransId="{5806B66F-CB6D-4871-8229-D2DD0DA49452}" sibTransId="{4DB7F16C-F740-417A-8B48-A80D60A8A91E}"/>
    <dgm:cxn modelId="{D1124BED-0186-4542-97CA-779F5B03F12A}" type="presOf" srcId="{95C573A9-55D6-4E55-83BA-41DE466E4FFF}" destId="{5C593906-F366-41C1-B3E9-0F2F8A5816D4}" srcOrd="0" destOrd="0" presId="urn:microsoft.com/office/officeart/2005/8/layout/hierarchy1"/>
    <dgm:cxn modelId="{CF0CFF40-ECD7-4378-9201-1FB9113DD509}" type="presParOf" srcId="{8662D573-0B34-4EDE-B408-681C3C3FF679}" destId="{3AD4054B-FDCD-4F63-99AC-14EB00770B4E}" srcOrd="0" destOrd="0" presId="urn:microsoft.com/office/officeart/2005/8/layout/hierarchy1"/>
    <dgm:cxn modelId="{3C6C95A6-DD2C-47EE-8D5E-69307E6B9503}" type="presParOf" srcId="{3AD4054B-FDCD-4F63-99AC-14EB00770B4E}" destId="{65DABAC0-146E-442D-9B42-2AF533B3650D}" srcOrd="0" destOrd="0" presId="urn:microsoft.com/office/officeart/2005/8/layout/hierarchy1"/>
    <dgm:cxn modelId="{CD932CC4-E83D-437C-9EF9-10E1CDC88A4C}" type="presParOf" srcId="{65DABAC0-146E-442D-9B42-2AF533B3650D}" destId="{7C5FFE67-ED62-4D49-B20B-594325E7F427}" srcOrd="0" destOrd="0" presId="urn:microsoft.com/office/officeart/2005/8/layout/hierarchy1"/>
    <dgm:cxn modelId="{1983C180-3EE7-46E9-BD1B-20D23C3EF0AB}" type="presParOf" srcId="{65DABAC0-146E-442D-9B42-2AF533B3650D}" destId="{C5ED99FB-55E6-4AB1-B326-D480B6020265}" srcOrd="1" destOrd="0" presId="urn:microsoft.com/office/officeart/2005/8/layout/hierarchy1"/>
    <dgm:cxn modelId="{1D3AFAEA-43CC-4D07-9263-2DEEB56D5B3E}" type="presParOf" srcId="{3AD4054B-FDCD-4F63-99AC-14EB00770B4E}" destId="{07D53E57-9069-4F6A-ADAF-C35277664AFE}" srcOrd="1" destOrd="0" presId="urn:microsoft.com/office/officeart/2005/8/layout/hierarchy1"/>
    <dgm:cxn modelId="{BCF30EF9-9100-424E-B96B-89EF0F76B45B}" type="presParOf" srcId="{8662D573-0B34-4EDE-B408-681C3C3FF679}" destId="{0656A3DF-195D-49BC-BDA8-B602830E317F}" srcOrd="1" destOrd="0" presId="urn:microsoft.com/office/officeart/2005/8/layout/hierarchy1"/>
    <dgm:cxn modelId="{F62DFC62-AF6F-480D-8F6F-1DF56CC46C73}" type="presParOf" srcId="{0656A3DF-195D-49BC-BDA8-B602830E317F}" destId="{0A6DF4FE-CD82-4EAC-A8C3-0241BF029A59}" srcOrd="0" destOrd="0" presId="urn:microsoft.com/office/officeart/2005/8/layout/hierarchy1"/>
    <dgm:cxn modelId="{040118C1-3487-41A5-99FC-4EE72F8134EF}" type="presParOf" srcId="{0A6DF4FE-CD82-4EAC-A8C3-0241BF029A59}" destId="{1096EF2A-70E1-4562-BEF2-DF65FAF607CB}" srcOrd="0" destOrd="0" presId="urn:microsoft.com/office/officeart/2005/8/layout/hierarchy1"/>
    <dgm:cxn modelId="{26ADFF35-875B-422E-953E-59B103DC14C4}" type="presParOf" srcId="{0A6DF4FE-CD82-4EAC-A8C3-0241BF029A59}" destId="{5C593906-F366-41C1-B3E9-0F2F8A5816D4}" srcOrd="1" destOrd="0" presId="urn:microsoft.com/office/officeart/2005/8/layout/hierarchy1"/>
    <dgm:cxn modelId="{929ED457-8E86-46A7-9496-0AD115A0B24C}" type="presParOf" srcId="{0656A3DF-195D-49BC-BDA8-B602830E317F}" destId="{3A6A9F72-F783-4BC9-801F-074DFACA7B6B}" srcOrd="1" destOrd="0" presId="urn:microsoft.com/office/officeart/2005/8/layout/hierarchy1"/>
    <dgm:cxn modelId="{2C45558E-3CE4-4625-82E7-8B91C67A368C}" type="presParOf" srcId="{8662D573-0B34-4EDE-B408-681C3C3FF679}" destId="{B9A52B38-13FD-412F-8BFD-8BA005ABB4F3}" srcOrd="2" destOrd="0" presId="urn:microsoft.com/office/officeart/2005/8/layout/hierarchy1"/>
    <dgm:cxn modelId="{B60C690C-D866-4C3E-A9BA-DF3044F2B7EF}" type="presParOf" srcId="{B9A52B38-13FD-412F-8BFD-8BA005ABB4F3}" destId="{8976DE3A-B1F4-459C-B729-8F509CBCF11E}" srcOrd="0" destOrd="0" presId="urn:microsoft.com/office/officeart/2005/8/layout/hierarchy1"/>
    <dgm:cxn modelId="{CD89F09E-C584-4E4B-B176-998B7C2665D6}" type="presParOf" srcId="{8976DE3A-B1F4-459C-B729-8F509CBCF11E}" destId="{D3FC4E59-A57C-49E8-B834-93E40C501703}" srcOrd="0" destOrd="0" presId="urn:microsoft.com/office/officeart/2005/8/layout/hierarchy1"/>
    <dgm:cxn modelId="{64964F43-E98D-4092-9E7E-BB55799BF261}" type="presParOf" srcId="{8976DE3A-B1F4-459C-B729-8F509CBCF11E}" destId="{0F8D4D9F-C4A1-4DE5-8E77-5EEC0AF32EBD}" srcOrd="1" destOrd="0" presId="urn:microsoft.com/office/officeart/2005/8/layout/hierarchy1"/>
    <dgm:cxn modelId="{31F07E86-58C5-4A9D-8F29-9A53D5ACBF07}" type="presParOf" srcId="{B9A52B38-13FD-412F-8BFD-8BA005ABB4F3}" destId="{F24F1DB9-2B5B-4384-B36A-C7316AD3B950}" srcOrd="1" destOrd="0" presId="urn:microsoft.com/office/officeart/2005/8/layout/hierarchy1"/>
    <dgm:cxn modelId="{F9E6017E-C49B-49AF-88A5-DF7DEA2261D0}" type="presParOf" srcId="{8662D573-0B34-4EDE-B408-681C3C3FF679}" destId="{663F3D43-EDA6-4E6C-ACFA-3875B63D7E94}" srcOrd="3" destOrd="0" presId="urn:microsoft.com/office/officeart/2005/8/layout/hierarchy1"/>
    <dgm:cxn modelId="{E0AC08B6-D43C-49FC-9CB3-5C7BE5947C14}" type="presParOf" srcId="{663F3D43-EDA6-4E6C-ACFA-3875B63D7E94}" destId="{C522BA4B-BFE7-4946-AE06-AEF53CF8DF3C}" srcOrd="0" destOrd="0" presId="urn:microsoft.com/office/officeart/2005/8/layout/hierarchy1"/>
    <dgm:cxn modelId="{311E8E14-46A5-4C5B-B792-A59D3DB7CE02}" type="presParOf" srcId="{C522BA4B-BFE7-4946-AE06-AEF53CF8DF3C}" destId="{3DC04FD2-5AD3-45C8-AB54-08B1C9B984B0}" srcOrd="0" destOrd="0" presId="urn:microsoft.com/office/officeart/2005/8/layout/hierarchy1"/>
    <dgm:cxn modelId="{2C50CA35-8721-4887-8A9F-01AB5DF09168}" type="presParOf" srcId="{C522BA4B-BFE7-4946-AE06-AEF53CF8DF3C}" destId="{880712CC-0676-41B7-8E49-838F7E0C9C6C}" srcOrd="1" destOrd="0" presId="urn:microsoft.com/office/officeart/2005/8/layout/hierarchy1"/>
    <dgm:cxn modelId="{BF17CFE4-3338-4786-862A-40577B34391C}" type="presParOf" srcId="{663F3D43-EDA6-4E6C-ACFA-3875B63D7E94}" destId="{F0AB13A4-F279-4B84-8673-C98D8CF8978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CF9C8-7B1F-4E0E-BA05-001A0E6D7EA6}">
      <dsp:nvSpPr>
        <dsp:cNvPr id="0" name=""/>
        <dsp:cNvSpPr/>
      </dsp:nvSpPr>
      <dsp:spPr>
        <a:xfrm>
          <a:off x="1390131" y="1162"/>
          <a:ext cx="2617390" cy="1570434"/>
        </a:xfrm>
        <a:prstGeom prst="rect">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1. Internal Chatbot for Medical Staff Grants interactive and quick access to all medical procedures and documentation . Uses simple natural language for easy interaction</a:t>
          </a:r>
        </a:p>
      </dsp:txBody>
      <dsp:txXfrm>
        <a:off x="1390131" y="1162"/>
        <a:ext cx="2617390" cy="1570434"/>
      </dsp:txXfrm>
    </dsp:sp>
    <dsp:sp modelId="{EC97E4CA-D3E0-44C7-9C84-A8EECC783EB4}">
      <dsp:nvSpPr>
        <dsp:cNvPr id="0" name=""/>
        <dsp:cNvSpPr/>
      </dsp:nvSpPr>
      <dsp:spPr>
        <a:xfrm>
          <a:off x="4269260" y="1162"/>
          <a:ext cx="2617390" cy="1570434"/>
        </a:xfrm>
        <a:prstGeom prst="rect">
          <a:avLst/>
        </a:prstGeom>
        <a:solidFill>
          <a:schemeClr val="accent5">
            <a:hueOff val="-1736021"/>
            <a:satOff val="-118"/>
            <a:lumOff val="28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2. Public-Facing </a:t>
          </a:r>
          <a:r>
            <a:rPr lang="en-US" sz="1400" kern="1200" dirty="0" err="1"/>
            <a:t>ChatbotAccessible</a:t>
          </a:r>
          <a:r>
            <a:rPr lang="en-US" sz="1400" kern="1200" dirty="0"/>
            <a:t> to the public Integrates with social media and future call center</a:t>
          </a:r>
        </a:p>
      </dsp:txBody>
      <dsp:txXfrm>
        <a:off x="4269260" y="1162"/>
        <a:ext cx="2617390" cy="1570434"/>
      </dsp:txXfrm>
    </dsp:sp>
    <dsp:sp modelId="{931CC732-2CA1-4AC1-AF37-A329374B4502}">
      <dsp:nvSpPr>
        <dsp:cNvPr id="0" name=""/>
        <dsp:cNvSpPr/>
      </dsp:nvSpPr>
      <dsp:spPr>
        <a:xfrm>
          <a:off x="7148389" y="1162"/>
          <a:ext cx="2617390" cy="1570434"/>
        </a:xfrm>
        <a:prstGeom prst="rect">
          <a:avLst/>
        </a:prstGeom>
        <a:solidFill>
          <a:schemeClr val="accent5">
            <a:hueOff val="-3472043"/>
            <a:satOff val="-236"/>
            <a:lumOff val="56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3. </a:t>
          </a:r>
          <a:r>
            <a:rPr lang="en-US" sz="1400" kern="1200" dirty="0" err="1"/>
            <a:t>CodexMed</a:t>
          </a:r>
          <a:r>
            <a:rPr lang="en-US" sz="1400" kern="1200" dirty="0"/>
            <a:t> Report </a:t>
          </a:r>
          <a:r>
            <a:rPr lang="en-US" sz="1400" kern="1200" dirty="0" err="1"/>
            <a:t>AssistSupports</a:t>
          </a:r>
          <a:r>
            <a:rPr lang="en-US" sz="1400" kern="1200" dirty="0"/>
            <a:t> surgeons in writing post-op </a:t>
          </a:r>
          <a:r>
            <a:rPr lang="en-US" sz="1400" kern="1200" dirty="0" err="1"/>
            <a:t>reportsEnables</a:t>
          </a:r>
          <a:r>
            <a:rPr lang="en-US" sz="1400" kern="1200" dirty="0"/>
            <a:t> advanced analytics and research opportunities</a:t>
          </a:r>
        </a:p>
      </dsp:txBody>
      <dsp:txXfrm>
        <a:off x="7148389" y="1162"/>
        <a:ext cx="2617390" cy="1570434"/>
      </dsp:txXfrm>
    </dsp:sp>
    <dsp:sp modelId="{CE81B9F7-573D-4FFE-94BF-1F8334361615}">
      <dsp:nvSpPr>
        <dsp:cNvPr id="0" name=""/>
        <dsp:cNvSpPr/>
      </dsp:nvSpPr>
      <dsp:spPr>
        <a:xfrm>
          <a:off x="1390131" y="1833335"/>
          <a:ext cx="2617390" cy="1570434"/>
        </a:xfrm>
        <a:prstGeom prst="rect">
          <a:avLst/>
        </a:prstGeom>
        <a:solidFill>
          <a:schemeClr val="accent5">
            <a:hueOff val="-5208064"/>
            <a:satOff val="-354"/>
            <a:lumOff val="84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4. Blue Code Resolve </a:t>
          </a:r>
          <a:r>
            <a:rPr lang="en-US" sz="1400" kern="1200" dirty="0" err="1"/>
            <a:t>EngineAnalyzes</a:t>
          </a:r>
          <a:r>
            <a:rPr lang="en-US" sz="1400" kern="1200" dirty="0"/>
            <a:t> and verifies Blue Book codes in surgical </a:t>
          </a:r>
          <a:r>
            <a:rPr lang="en-US" sz="1400" kern="1200" dirty="0" err="1"/>
            <a:t>reportsSuggests</a:t>
          </a:r>
          <a:r>
            <a:rPr lang="en-US" sz="1400" kern="1200" dirty="0"/>
            <a:t> optimal codes and ensures accurate alignment</a:t>
          </a:r>
        </a:p>
      </dsp:txBody>
      <dsp:txXfrm>
        <a:off x="1390131" y="1833335"/>
        <a:ext cx="2617390" cy="1570434"/>
      </dsp:txXfrm>
    </dsp:sp>
    <dsp:sp modelId="{70CD5FC6-BD9D-464D-9F0F-C3B22803DA95}">
      <dsp:nvSpPr>
        <dsp:cNvPr id="0" name=""/>
        <dsp:cNvSpPr/>
      </dsp:nvSpPr>
      <dsp:spPr>
        <a:xfrm>
          <a:off x="4269260" y="1833335"/>
          <a:ext cx="2617390" cy="1570434"/>
        </a:xfrm>
        <a:prstGeom prst="rect">
          <a:avLst/>
        </a:prstGeom>
        <a:solidFill>
          <a:schemeClr val="accent5">
            <a:hueOff val="-6944086"/>
            <a:satOff val="-472"/>
            <a:lumOff val="1121"/>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5. ICD-10 Automation ToolAssigns precise ICD-10 codes to patient encountersEnsures complete and standardized documentation</a:t>
          </a:r>
        </a:p>
      </dsp:txBody>
      <dsp:txXfrm>
        <a:off x="4269260" y="1833335"/>
        <a:ext cx="2617390" cy="1570434"/>
      </dsp:txXfrm>
    </dsp:sp>
    <dsp:sp modelId="{EA1F4B57-542B-49DB-B478-DD68AC9CECE7}">
      <dsp:nvSpPr>
        <dsp:cNvPr id="0" name=""/>
        <dsp:cNvSpPr/>
      </dsp:nvSpPr>
      <dsp:spPr>
        <a:xfrm>
          <a:off x="7148389" y="1833335"/>
          <a:ext cx="2617390" cy="1570434"/>
        </a:xfrm>
        <a:prstGeom prst="rect">
          <a:avLst/>
        </a:prstGeom>
        <a:solidFill>
          <a:schemeClr val="accent5">
            <a:hueOff val="-8680107"/>
            <a:satOff val="-590"/>
            <a:lumOff val="1401"/>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6. AI-Powered ICAD System: Early breast cancer detection Provides advanced risk assessment</a:t>
          </a:r>
        </a:p>
      </dsp:txBody>
      <dsp:txXfrm>
        <a:off x="7148389" y="1833335"/>
        <a:ext cx="2617390" cy="1570434"/>
      </dsp:txXfrm>
    </dsp:sp>
    <dsp:sp modelId="{589F5280-86E4-4F06-AE33-16CBA2B5557B}">
      <dsp:nvSpPr>
        <dsp:cNvPr id="0" name=""/>
        <dsp:cNvSpPr/>
      </dsp:nvSpPr>
      <dsp:spPr>
        <a:xfrm>
          <a:off x="2829695" y="3665508"/>
          <a:ext cx="2617390" cy="1570434"/>
        </a:xfrm>
        <a:prstGeom prst="rect">
          <a:avLst/>
        </a:prstGeom>
        <a:solidFill>
          <a:schemeClr val="accent5">
            <a:hueOff val="-10416129"/>
            <a:satOff val="-708"/>
            <a:lumOff val="1681"/>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7. Astria Gyn </a:t>
          </a:r>
          <a:r>
            <a:rPr lang="en-US" sz="1400" kern="1200" dirty="0" err="1"/>
            <a:t>SolutionSpecialized</a:t>
          </a:r>
          <a:r>
            <a:rPr lang="en-US" sz="1400" kern="1200" dirty="0"/>
            <a:t> AI tool for gynecology Supports clinical decision-making and patient care</a:t>
          </a:r>
        </a:p>
      </dsp:txBody>
      <dsp:txXfrm>
        <a:off x="2829695" y="3665508"/>
        <a:ext cx="2617390" cy="1570434"/>
      </dsp:txXfrm>
    </dsp:sp>
    <dsp:sp modelId="{D3E333D2-7F81-4417-B1E6-C97D5A13BFCF}">
      <dsp:nvSpPr>
        <dsp:cNvPr id="0" name=""/>
        <dsp:cNvSpPr/>
      </dsp:nvSpPr>
      <dsp:spPr>
        <a:xfrm>
          <a:off x="5708825" y="3665508"/>
          <a:ext cx="2617390" cy="1570434"/>
        </a:xfrm>
        <a:prstGeom prst="rect">
          <a:avLst/>
        </a:prstGeom>
        <a:solidFill>
          <a:schemeClr val="accent5">
            <a:hueOff val="-12152150"/>
            <a:satOff val="-826"/>
            <a:lumOff val="1961"/>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8. Integration of Microsoft Copilot to use AI as personal assistant to increase productivity and efficiency (Testing phase with USJ) </a:t>
          </a:r>
        </a:p>
      </dsp:txBody>
      <dsp:txXfrm>
        <a:off x="5708825" y="3665508"/>
        <a:ext cx="2617390" cy="15704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FFE67-ED62-4D49-B20B-594325E7F427}">
      <dsp:nvSpPr>
        <dsp:cNvPr id="0" name=""/>
        <dsp:cNvSpPr/>
      </dsp:nvSpPr>
      <dsp:spPr>
        <a:xfrm>
          <a:off x="3411" y="1343441"/>
          <a:ext cx="2435704" cy="154667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D99FB-55E6-4AB1-B326-D480B6020265}">
      <dsp:nvSpPr>
        <dsp:cNvPr id="0" name=""/>
        <dsp:cNvSpPr/>
      </dsp:nvSpPr>
      <dsp:spPr>
        <a:xfrm>
          <a:off x="274045" y="1600543"/>
          <a:ext cx="2435704" cy="154667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Succès du prototype présenté (l’application, et la simulation de toute la séquence de test entre DX-test et une application externe quelconque )</a:t>
          </a:r>
          <a:endParaRPr lang="en-US" sz="1500" kern="1200" dirty="0"/>
        </a:p>
      </dsp:txBody>
      <dsp:txXfrm>
        <a:off x="319345" y="1645843"/>
        <a:ext cx="2345104" cy="1456072"/>
      </dsp:txXfrm>
    </dsp:sp>
    <dsp:sp modelId="{1096EF2A-70E1-4562-BEF2-DF65FAF607CB}">
      <dsp:nvSpPr>
        <dsp:cNvPr id="0" name=""/>
        <dsp:cNvSpPr/>
      </dsp:nvSpPr>
      <dsp:spPr>
        <a:xfrm>
          <a:off x="2980383" y="1343441"/>
          <a:ext cx="2435704" cy="154667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593906-F366-41C1-B3E9-0F2F8A5816D4}">
      <dsp:nvSpPr>
        <dsp:cNvPr id="0" name=""/>
        <dsp:cNvSpPr/>
      </dsp:nvSpPr>
      <dsp:spPr>
        <a:xfrm>
          <a:off x="3251017" y="1600543"/>
          <a:ext cx="2435704" cy="154667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Flexibilité et niveau d’automatisation (</a:t>
          </a:r>
          <a:r>
            <a:rPr lang="fr-FR" sz="1500" kern="1200" dirty="0" err="1"/>
            <a:t>Zero</a:t>
          </a:r>
          <a:r>
            <a:rPr lang="fr-FR" sz="1500" kern="1200" dirty="0"/>
            <a:t> Code </a:t>
          </a:r>
          <a:r>
            <a:rPr lang="fr-FR" sz="1500" kern="1200" dirty="0" err="1"/>
            <a:t>strategy</a:t>
          </a:r>
          <a:r>
            <a:rPr lang="fr-FR" sz="1500" kern="1200" dirty="0"/>
            <a:t> : tout doit être configurable et paramétrable)</a:t>
          </a:r>
          <a:endParaRPr lang="en-US" sz="1500" kern="1200" dirty="0"/>
        </a:p>
      </dsp:txBody>
      <dsp:txXfrm>
        <a:off x="3296317" y="1645843"/>
        <a:ext cx="2345104" cy="1456072"/>
      </dsp:txXfrm>
    </dsp:sp>
    <dsp:sp modelId="{D3FC4E59-A57C-49E8-B834-93E40C501703}">
      <dsp:nvSpPr>
        <dsp:cNvPr id="0" name=""/>
        <dsp:cNvSpPr/>
      </dsp:nvSpPr>
      <dsp:spPr>
        <a:xfrm>
          <a:off x="5957356" y="1343441"/>
          <a:ext cx="2435704" cy="154667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8D4D9F-C4A1-4DE5-8E77-5EEC0AF32EBD}">
      <dsp:nvSpPr>
        <dsp:cNvPr id="0" name=""/>
        <dsp:cNvSpPr/>
      </dsp:nvSpPr>
      <dsp:spPr>
        <a:xfrm>
          <a:off x="6227990" y="1600543"/>
          <a:ext cx="2435704" cy="154667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Choix des technologies et plateforme de développement &amp; sécurité</a:t>
          </a:r>
          <a:endParaRPr lang="en-US" sz="1500" kern="1200"/>
        </a:p>
      </dsp:txBody>
      <dsp:txXfrm>
        <a:off x="6273290" y="1645843"/>
        <a:ext cx="2345104" cy="1456072"/>
      </dsp:txXfrm>
    </dsp:sp>
    <dsp:sp modelId="{3DC04FD2-5AD3-45C8-AB54-08B1C9B984B0}">
      <dsp:nvSpPr>
        <dsp:cNvPr id="0" name=""/>
        <dsp:cNvSpPr/>
      </dsp:nvSpPr>
      <dsp:spPr>
        <a:xfrm>
          <a:off x="8934328" y="1343441"/>
          <a:ext cx="2435704" cy="154667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0712CC-0676-41B7-8E49-838F7E0C9C6C}">
      <dsp:nvSpPr>
        <dsp:cNvPr id="0" name=""/>
        <dsp:cNvSpPr/>
      </dsp:nvSpPr>
      <dsp:spPr>
        <a:xfrm>
          <a:off x="9204962" y="1600543"/>
          <a:ext cx="2435704" cy="154667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Clarté du code &amp; de la documentation</a:t>
          </a:r>
          <a:endParaRPr lang="en-US" sz="1500" kern="1200"/>
        </a:p>
      </dsp:txBody>
      <dsp:txXfrm>
        <a:off x="9250262" y="1645843"/>
        <a:ext cx="2345104" cy="145607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86D15-94B4-452D-8B95-179C9F960016}" type="datetimeFigureOut">
              <a:rPr lang="fr-FR" smtClean="0"/>
              <a:t>05/02/2026</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B2D444-AD49-483B-A429-462BE297F969}" type="slidenum">
              <a:rPr lang="fr-FR" smtClean="0"/>
              <a:t>‹#›</a:t>
            </a:fld>
            <a:endParaRPr lang="fr-FR"/>
          </a:p>
        </p:txBody>
      </p:sp>
    </p:spTree>
    <p:extLst>
      <p:ext uri="{BB962C8B-B14F-4D97-AF65-F5344CB8AC3E}">
        <p14:creationId xmlns:p14="http://schemas.microsoft.com/office/powerpoint/2010/main" val="3403649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A274FE-73E2-478F-9712-2586E9A2C64C}" type="slidenum">
              <a:rPr lang="fr-FR" smtClean="0"/>
              <a:t>1</a:t>
            </a:fld>
            <a:endParaRPr lang="fr-FR" dirty="0"/>
          </a:p>
        </p:txBody>
      </p:sp>
    </p:spTree>
    <p:extLst>
      <p:ext uri="{BB962C8B-B14F-4D97-AF65-F5344CB8AC3E}">
        <p14:creationId xmlns:p14="http://schemas.microsoft.com/office/powerpoint/2010/main" val="141720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1E1C7-9909-2101-9B8E-03243BFDA6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EA524-F303-5A64-572B-6529B4688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51A0DE-D8FE-ABA3-B61D-20640D54B707}"/>
              </a:ext>
            </a:extLst>
          </p:cNvPr>
          <p:cNvSpPr>
            <a:spLocks noGrp="1"/>
          </p:cNvSpPr>
          <p:nvPr>
            <p:ph type="body" idx="1"/>
          </p:nvPr>
        </p:nvSpPr>
        <p:spPr/>
        <p:txBody>
          <a:bodyPr/>
          <a:lstStyle/>
          <a:p>
            <a:r>
              <a:rPr lang="fr-FR"/>
              <a:t>HDF has been improving the performance of its digital services to provide a better experience for the patients. We have been working on reducing the response time and improving the speed of our applications to ensure maximum performance.</a:t>
            </a:r>
          </a:p>
        </p:txBody>
      </p:sp>
      <p:sp>
        <p:nvSpPr>
          <p:cNvPr id="4" name="Slide Number Placeholder 3">
            <a:extLst>
              <a:ext uri="{FF2B5EF4-FFF2-40B4-BE49-F238E27FC236}">
                <a16:creationId xmlns:a16="http://schemas.microsoft.com/office/drawing/2014/main" id="{EC380FD4-BD8B-05D5-B89B-F11580F829FB}"/>
              </a:ext>
            </a:extLst>
          </p:cNvPr>
          <p:cNvSpPr>
            <a:spLocks noGrp="1"/>
          </p:cNvSpPr>
          <p:nvPr>
            <p:ph type="sldNum" sz="quarter" idx="5"/>
          </p:nvPr>
        </p:nvSpPr>
        <p:spPr/>
        <p:txBody>
          <a:bodyPr/>
          <a:lstStyle/>
          <a:p>
            <a:fld id="{30A274FE-73E2-478F-9712-2586E9A2C64C}" type="slidenum">
              <a:rPr lang="fr-FR" smtClean="0"/>
              <a:t>14</a:t>
            </a:fld>
            <a:endParaRPr lang="fr-FR"/>
          </a:p>
        </p:txBody>
      </p:sp>
    </p:spTree>
    <p:extLst>
      <p:ext uri="{BB962C8B-B14F-4D97-AF65-F5344CB8AC3E}">
        <p14:creationId xmlns:p14="http://schemas.microsoft.com/office/powerpoint/2010/main" val="2102024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4A95E-3B4D-0F0E-4E41-8027C8EA39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91FFD-0A67-7740-7A63-ACE463570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D770C7-5807-073F-B1F5-CD45649D2DA7}"/>
              </a:ext>
            </a:extLst>
          </p:cNvPr>
          <p:cNvSpPr>
            <a:spLocks noGrp="1"/>
          </p:cNvSpPr>
          <p:nvPr>
            <p:ph type="body" idx="1"/>
          </p:nvPr>
        </p:nvSpPr>
        <p:spPr/>
        <p:txBody>
          <a:bodyPr/>
          <a:lstStyle/>
          <a:p>
            <a:r>
              <a:rPr lang="fr-FR"/>
              <a:t>HDF has been improving the performance of its digital services to provide a better experience for the patients. We have been working on reducing the response time and improving the speed of our applications to ensure maximum performance.</a:t>
            </a:r>
          </a:p>
        </p:txBody>
      </p:sp>
      <p:sp>
        <p:nvSpPr>
          <p:cNvPr id="4" name="Slide Number Placeholder 3">
            <a:extLst>
              <a:ext uri="{FF2B5EF4-FFF2-40B4-BE49-F238E27FC236}">
                <a16:creationId xmlns:a16="http://schemas.microsoft.com/office/drawing/2014/main" id="{0CBA236A-27C6-518C-4A35-012A54B04184}"/>
              </a:ext>
            </a:extLst>
          </p:cNvPr>
          <p:cNvSpPr>
            <a:spLocks noGrp="1"/>
          </p:cNvSpPr>
          <p:nvPr>
            <p:ph type="sldNum" sz="quarter" idx="5"/>
          </p:nvPr>
        </p:nvSpPr>
        <p:spPr/>
        <p:txBody>
          <a:bodyPr/>
          <a:lstStyle/>
          <a:p>
            <a:fld id="{30A274FE-73E2-478F-9712-2586E9A2C64C}" type="slidenum">
              <a:rPr lang="fr-FR" smtClean="0"/>
              <a:t>15</a:t>
            </a:fld>
            <a:endParaRPr lang="fr-FR"/>
          </a:p>
        </p:txBody>
      </p:sp>
    </p:spTree>
    <p:extLst>
      <p:ext uri="{BB962C8B-B14F-4D97-AF65-F5344CB8AC3E}">
        <p14:creationId xmlns:p14="http://schemas.microsoft.com/office/powerpoint/2010/main" val="8551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EB2D444-AD49-483B-A429-462BE297F969}" type="slidenum">
              <a:rPr lang="fr-FR" smtClean="0"/>
              <a:t>16</a:t>
            </a:fld>
            <a:endParaRPr lang="fr-FR"/>
          </a:p>
        </p:txBody>
      </p:sp>
    </p:spTree>
    <p:extLst>
      <p:ext uri="{BB962C8B-B14F-4D97-AF65-F5344CB8AC3E}">
        <p14:creationId xmlns:p14="http://schemas.microsoft.com/office/powerpoint/2010/main" val="412390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endParaRPr lang="fr-FR" dirty="0"/>
          </a:p>
        </p:txBody>
      </p:sp>
      <p:sp>
        <p:nvSpPr>
          <p:cNvPr id="4" name="Slide Number Placeholder 3"/>
          <p:cNvSpPr>
            <a:spLocks noGrp="1"/>
          </p:cNvSpPr>
          <p:nvPr>
            <p:ph type="sldNum" sz="quarter" idx="5"/>
          </p:nvPr>
        </p:nvSpPr>
        <p:spPr/>
        <p:txBody>
          <a:bodyPr/>
          <a:lstStyle/>
          <a:p>
            <a:fld id="{D7F852F0-8B20-48AC-9D1B-72B0AE9EC9F5}" type="slidenum">
              <a:rPr lang="fr-FR" smtClean="0"/>
              <a:t>17</a:t>
            </a:fld>
            <a:endParaRPr lang="fr-FR"/>
          </a:p>
        </p:txBody>
      </p:sp>
    </p:spTree>
    <p:extLst>
      <p:ext uri="{BB962C8B-B14F-4D97-AF65-F5344CB8AC3E}">
        <p14:creationId xmlns:p14="http://schemas.microsoft.com/office/powerpoint/2010/main" val="328469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8392302-8FC3-0A4A-8623-F462528D420F}" type="slidenum">
              <a:rPr lang="en-US" smtClean="0"/>
              <a:t>3</a:t>
            </a:fld>
            <a:endParaRPr lang="en-US"/>
          </a:p>
        </p:txBody>
      </p:sp>
    </p:spTree>
    <p:extLst>
      <p:ext uri="{BB962C8B-B14F-4D97-AF65-F5344CB8AC3E}">
        <p14:creationId xmlns:p14="http://schemas.microsoft.com/office/powerpoint/2010/main" val="607277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Kobayet</a:t>
            </a:r>
            <a:r>
              <a:rPr lang="en-US" dirty="0"/>
              <a:t> au </a:t>
            </a:r>
            <a:r>
              <a:rPr lang="en-US" dirty="0" err="1"/>
              <a:t>nord</a:t>
            </a:r>
            <a:r>
              <a:rPr lang="en-US" dirty="0"/>
              <a:t> du </a:t>
            </a:r>
            <a:r>
              <a:rPr lang="en-US" dirty="0" err="1"/>
              <a:t>liban</a:t>
            </a:r>
            <a:r>
              <a:rPr lang="en-US" dirty="0"/>
              <a:t> </a:t>
            </a:r>
          </a:p>
          <a:p>
            <a:r>
              <a:rPr lang="en-US" dirty="0"/>
              <a:t>Tel </a:t>
            </a:r>
            <a:r>
              <a:rPr lang="en-US" dirty="0" err="1"/>
              <a:t>chiha</a:t>
            </a:r>
            <a:r>
              <a:rPr lang="en-US" dirty="0"/>
              <a:t> au </a:t>
            </a:r>
            <a:r>
              <a:rPr lang="en-US" dirty="0" err="1"/>
              <a:t>bekaa</a:t>
            </a:r>
            <a:r>
              <a:rPr lang="en-US" dirty="0"/>
              <a:t> </a:t>
            </a:r>
          </a:p>
          <a:p>
            <a:r>
              <a:rPr lang="en-US" dirty="0" err="1"/>
              <a:t>Cortbawi</a:t>
            </a:r>
            <a:r>
              <a:rPr lang="en-US" dirty="0"/>
              <a:t> </a:t>
            </a:r>
            <a:r>
              <a:rPr lang="en-US" dirty="0" err="1"/>
              <a:t>mont</a:t>
            </a:r>
            <a:r>
              <a:rPr lang="en-US" dirty="0"/>
              <a:t> </a:t>
            </a:r>
            <a:r>
              <a:rPr lang="en-US" dirty="0" err="1"/>
              <a:t>liban</a:t>
            </a:r>
            <a:r>
              <a:rPr lang="en-US" dirty="0"/>
              <a:t> </a:t>
            </a:r>
          </a:p>
          <a:p>
            <a:r>
              <a:rPr lang="en-US" dirty="0"/>
              <a:t>Saint Charles </a:t>
            </a:r>
          </a:p>
        </p:txBody>
      </p:sp>
      <p:sp>
        <p:nvSpPr>
          <p:cNvPr id="4" name="Slide Number Placeholder 3"/>
          <p:cNvSpPr>
            <a:spLocks noGrp="1"/>
          </p:cNvSpPr>
          <p:nvPr>
            <p:ph type="sldNum" sz="quarter" idx="5"/>
          </p:nvPr>
        </p:nvSpPr>
        <p:spPr/>
        <p:txBody>
          <a:bodyPr/>
          <a:lstStyle/>
          <a:p>
            <a:fld id="{9F93AA37-515F-4416-B156-E8F6BD35C238}" type="slidenum">
              <a:rPr lang="fr-FR" smtClean="0"/>
              <a:t>4</a:t>
            </a:fld>
            <a:endParaRPr lang="fr-FR"/>
          </a:p>
        </p:txBody>
      </p:sp>
    </p:spTree>
    <p:extLst>
      <p:ext uri="{BB962C8B-B14F-4D97-AF65-F5344CB8AC3E}">
        <p14:creationId xmlns:p14="http://schemas.microsoft.com/office/powerpoint/2010/main" val="262611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A274FE-73E2-478F-9712-2586E9A2C64C}" type="slidenum">
              <a:rPr lang="fr-FR" smtClean="0"/>
              <a:t>8</a:t>
            </a:fld>
            <a:endParaRPr lang="fr-FR"/>
          </a:p>
        </p:txBody>
      </p:sp>
    </p:spTree>
    <p:extLst>
      <p:ext uri="{BB962C8B-B14F-4D97-AF65-F5344CB8AC3E}">
        <p14:creationId xmlns:p14="http://schemas.microsoft.com/office/powerpoint/2010/main" val="44066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This slide presents the key AI initiatives at HDF that enhance healthcare delivery. Each project aims to improve efficiency, accuracy, and accessibility of medical services through advanced technologies, benefiting both healthcare professionals and patients.</a:t>
            </a:r>
          </a:p>
        </p:txBody>
      </p:sp>
      <p:sp>
        <p:nvSpPr>
          <p:cNvPr id="4" name="Slide Number Placeholder 3"/>
          <p:cNvSpPr>
            <a:spLocks noGrp="1"/>
          </p:cNvSpPr>
          <p:nvPr>
            <p:ph type="sldNum" sz="quarter" idx="5"/>
          </p:nvPr>
        </p:nvSpPr>
        <p:spPr/>
        <p:txBody>
          <a:bodyPr/>
          <a:lstStyle/>
          <a:p>
            <a:fld id="{FEB2D444-AD49-483B-A429-462BE297F969}" type="slidenum">
              <a:rPr lang="fr-FR" smtClean="0"/>
              <a:t>9</a:t>
            </a:fld>
            <a:endParaRPr lang="fr-FR"/>
          </a:p>
        </p:txBody>
      </p:sp>
    </p:spTree>
    <p:extLst>
      <p:ext uri="{BB962C8B-B14F-4D97-AF65-F5344CB8AC3E}">
        <p14:creationId xmlns:p14="http://schemas.microsoft.com/office/powerpoint/2010/main" val="143462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6188" y="876300"/>
            <a:ext cx="4203700" cy="23653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D35BED-3622-42C1-8B4D-9BC54250D1AA}" type="slidenum">
              <a:rPr lang="en-US" smtClean="0"/>
              <a:t>10</a:t>
            </a:fld>
            <a:endParaRPr lang="en-US" dirty="0"/>
          </a:p>
        </p:txBody>
      </p:sp>
    </p:spTree>
    <p:extLst>
      <p:ext uri="{BB962C8B-B14F-4D97-AF65-F5344CB8AC3E}">
        <p14:creationId xmlns:p14="http://schemas.microsoft.com/office/powerpoint/2010/main" val="1584582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F2283-67EE-CFAD-3FF5-925372F8A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95931-B974-F54C-771C-B8819959C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6EABC-92E4-AB6A-3656-8F540F613D31}"/>
              </a:ext>
            </a:extLst>
          </p:cNvPr>
          <p:cNvSpPr>
            <a:spLocks noGrp="1"/>
          </p:cNvSpPr>
          <p:nvPr>
            <p:ph type="body" idx="1"/>
          </p:nvPr>
        </p:nvSpPr>
        <p:spPr/>
        <p:txBody>
          <a:bodyPr/>
          <a:lstStyle/>
          <a:p>
            <a:r>
              <a:rPr lang="fr-FR"/>
              <a:t>HDF has been improving the performance of its digital services to provide a better experience for the patients. We have been working on reducing the response time and improving the speed of our applications to ensure maximum performance.</a:t>
            </a:r>
          </a:p>
        </p:txBody>
      </p:sp>
      <p:sp>
        <p:nvSpPr>
          <p:cNvPr id="4" name="Slide Number Placeholder 3">
            <a:extLst>
              <a:ext uri="{FF2B5EF4-FFF2-40B4-BE49-F238E27FC236}">
                <a16:creationId xmlns:a16="http://schemas.microsoft.com/office/drawing/2014/main" id="{D0AAE7C6-0931-5BEA-B342-746D7323CB14}"/>
              </a:ext>
            </a:extLst>
          </p:cNvPr>
          <p:cNvSpPr>
            <a:spLocks noGrp="1"/>
          </p:cNvSpPr>
          <p:nvPr>
            <p:ph type="sldNum" sz="quarter" idx="5"/>
          </p:nvPr>
        </p:nvSpPr>
        <p:spPr/>
        <p:txBody>
          <a:bodyPr/>
          <a:lstStyle/>
          <a:p>
            <a:fld id="{30A274FE-73E2-478F-9712-2586E9A2C64C}" type="slidenum">
              <a:rPr lang="fr-FR" smtClean="0"/>
              <a:t>11</a:t>
            </a:fld>
            <a:endParaRPr lang="fr-FR"/>
          </a:p>
        </p:txBody>
      </p:sp>
    </p:spTree>
    <p:extLst>
      <p:ext uri="{BB962C8B-B14F-4D97-AF65-F5344CB8AC3E}">
        <p14:creationId xmlns:p14="http://schemas.microsoft.com/office/powerpoint/2010/main" val="2510733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HDF has been improving the performance of its digital services to provide a better experience for the patients. We have been working on reducing the response time and improving the speed of our applications to ensure maximum performance.</a:t>
            </a:r>
          </a:p>
        </p:txBody>
      </p:sp>
      <p:sp>
        <p:nvSpPr>
          <p:cNvPr id="4" name="Slide Number Placeholder 3"/>
          <p:cNvSpPr>
            <a:spLocks noGrp="1"/>
          </p:cNvSpPr>
          <p:nvPr>
            <p:ph type="sldNum" sz="quarter" idx="5"/>
          </p:nvPr>
        </p:nvSpPr>
        <p:spPr/>
        <p:txBody>
          <a:bodyPr/>
          <a:lstStyle/>
          <a:p>
            <a:fld id="{30A274FE-73E2-478F-9712-2586E9A2C64C}" type="slidenum">
              <a:rPr lang="fr-FR" smtClean="0"/>
              <a:t>12</a:t>
            </a:fld>
            <a:endParaRPr lang="fr-FR"/>
          </a:p>
        </p:txBody>
      </p:sp>
    </p:spTree>
    <p:extLst>
      <p:ext uri="{BB962C8B-B14F-4D97-AF65-F5344CB8AC3E}">
        <p14:creationId xmlns:p14="http://schemas.microsoft.com/office/powerpoint/2010/main" val="222311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15B10-6C39-94B8-A4F5-62AE1741C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02DDE-7A97-E18D-65DC-B25BE2B1D8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2AFC3-86AF-9E30-510E-6908BC0DFD4E}"/>
              </a:ext>
            </a:extLst>
          </p:cNvPr>
          <p:cNvSpPr>
            <a:spLocks noGrp="1"/>
          </p:cNvSpPr>
          <p:nvPr>
            <p:ph type="body" idx="1"/>
          </p:nvPr>
        </p:nvSpPr>
        <p:spPr/>
        <p:txBody>
          <a:bodyPr/>
          <a:lstStyle/>
          <a:p>
            <a:r>
              <a:rPr lang="fr-FR" dirty="0"/>
              <a:t>HDF has been </a:t>
            </a:r>
            <a:r>
              <a:rPr lang="fr-FR" dirty="0" err="1"/>
              <a:t>improving</a:t>
            </a:r>
            <a:r>
              <a:rPr lang="fr-FR" dirty="0"/>
              <a:t> the performance of </a:t>
            </a:r>
            <a:r>
              <a:rPr lang="fr-FR" dirty="0" err="1"/>
              <a:t>its</a:t>
            </a:r>
            <a:r>
              <a:rPr lang="fr-FR" dirty="0"/>
              <a:t> digital services to </a:t>
            </a:r>
            <a:r>
              <a:rPr lang="fr-FR" dirty="0" err="1"/>
              <a:t>provide</a:t>
            </a:r>
            <a:r>
              <a:rPr lang="fr-FR" dirty="0"/>
              <a:t> a </a:t>
            </a:r>
            <a:r>
              <a:rPr lang="fr-FR" dirty="0" err="1"/>
              <a:t>better</a:t>
            </a:r>
            <a:r>
              <a:rPr lang="fr-FR" dirty="0"/>
              <a:t> </a:t>
            </a:r>
            <a:r>
              <a:rPr lang="fr-FR" dirty="0" err="1"/>
              <a:t>experience</a:t>
            </a:r>
            <a:r>
              <a:rPr lang="fr-FR" dirty="0"/>
              <a:t> for the patients. </a:t>
            </a:r>
            <a:r>
              <a:rPr lang="fr-FR" dirty="0" err="1"/>
              <a:t>We</a:t>
            </a:r>
            <a:r>
              <a:rPr lang="fr-FR" dirty="0"/>
              <a:t> have been </a:t>
            </a:r>
            <a:r>
              <a:rPr lang="fr-FR" dirty="0" err="1"/>
              <a:t>working</a:t>
            </a:r>
            <a:r>
              <a:rPr lang="fr-FR" dirty="0"/>
              <a:t> on </a:t>
            </a:r>
            <a:r>
              <a:rPr lang="fr-FR" dirty="0" err="1"/>
              <a:t>reducing</a:t>
            </a:r>
            <a:r>
              <a:rPr lang="fr-FR" dirty="0"/>
              <a:t> the </a:t>
            </a:r>
            <a:r>
              <a:rPr lang="fr-FR" dirty="0" err="1"/>
              <a:t>response</a:t>
            </a:r>
            <a:r>
              <a:rPr lang="fr-FR" dirty="0"/>
              <a:t> time and </a:t>
            </a:r>
            <a:r>
              <a:rPr lang="fr-FR" dirty="0" err="1"/>
              <a:t>improving</a:t>
            </a:r>
            <a:r>
              <a:rPr lang="fr-FR" dirty="0"/>
              <a:t> the speed of </a:t>
            </a:r>
            <a:r>
              <a:rPr lang="fr-FR" dirty="0" err="1"/>
              <a:t>our</a:t>
            </a:r>
            <a:r>
              <a:rPr lang="fr-FR" dirty="0"/>
              <a:t> applications to </a:t>
            </a:r>
            <a:r>
              <a:rPr lang="fr-FR" dirty="0" err="1"/>
              <a:t>ensure</a:t>
            </a:r>
            <a:r>
              <a:rPr lang="fr-FR" dirty="0"/>
              <a:t> maximum performance.</a:t>
            </a:r>
          </a:p>
        </p:txBody>
      </p:sp>
      <p:sp>
        <p:nvSpPr>
          <p:cNvPr id="4" name="Slide Number Placeholder 3">
            <a:extLst>
              <a:ext uri="{FF2B5EF4-FFF2-40B4-BE49-F238E27FC236}">
                <a16:creationId xmlns:a16="http://schemas.microsoft.com/office/drawing/2014/main" id="{18BA707B-7328-25FF-AFB0-6C9880AF6105}"/>
              </a:ext>
            </a:extLst>
          </p:cNvPr>
          <p:cNvSpPr>
            <a:spLocks noGrp="1"/>
          </p:cNvSpPr>
          <p:nvPr>
            <p:ph type="sldNum" sz="quarter" idx="5"/>
          </p:nvPr>
        </p:nvSpPr>
        <p:spPr/>
        <p:txBody>
          <a:bodyPr/>
          <a:lstStyle/>
          <a:p>
            <a:fld id="{30A274FE-73E2-478F-9712-2586E9A2C64C}" type="slidenum">
              <a:rPr lang="fr-FR" smtClean="0"/>
              <a:t>13</a:t>
            </a:fld>
            <a:endParaRPr lang="fr-FR"/>
          </a:p>
        </p:txBody>
      </p:sp>
    </p:spTree>
    <p:extLst>
      <p:ext uri="{BB962C8B-B14F-4D97-AF65-F5344CB8AC3E}">
        <p14:creationId xmlns:p14="http://schemas.microsoft.com/office/powerpoint/2010/main" val="3512078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89ACB-EE88-0210-E634-5E57CE8C79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FEAA268D-3CBC-7A06-1221-73A0F6E9DD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97874E80-D7F3-F1D2-49EA-2FAEABFCCFE3}"/>
              </a:ext>
            </a:extLst>
          </p:cNvPr>
          <p:cNvSpPr>
            <a:spLocks noGrp="1"/>
          </p:cNvSpPr>
          <p:nvPr>
            <p:ph type="dt" sz="half" idx="10"/>
          </p:nvPr>
        </p:nvSpPr>
        <p:spPr/>
        <p:txBody>
          <a:bodyPr/>
          <a:lstStyle/>
          <a:p>
            <a:fld id="{3391A759-BFF8-4B5B-9ECE-D93AC303B331}" type="datetime1">
              <a:rPr lang="en-US" smtClean="0"/>
              <a:t>2/5/2026</a:t>
            </a:fld>
            <a:endParaRPr lang="en-US"/>
          </a:p>
        </p:txBody>
      </p:sp>
      <p:sp>
        <p:nvSpPr>
          <p:cNvPr id="5" name="Footer Placeholder 4">
            <a:extLst>
              <a:ext uri="{FF2B5EF4-FFF2-40B4-BE49-F238E27FC236}">
                <a16:creationId xmlns:a16="http://schemas.microsoft.com/office/drawing/2014/main" id="{DBF01F60-207A-B12D-1424-52839E3D330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4AB500-0BE8-E4C5-DB8A-63A37DF3921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33892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447C-7C4C-62FD-1ED7-965BFD71336A}"/>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16AF6D1-9B96-0F59-C68C-F67930B70D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BD2D1D9E-4347-0B72-9286-7E84D410DDED}"/>
              </a:ext>
            </a:extLst>
          </p:cNvPr>
          <p:cNvSpPr>
            <a:spLocks noGrp="1"/>
          </p:cNvSpPr>
          <p:nvPr>
            <p:ph type="dt" sz="half" idx="10"/>
          </p:nvPr>
        </p:nvSpPr>
        <p:spPr/>
        <p:txBody>
          <a:bodyPr/>
          <a:lstStyle/>
          <a:p>
            <a:fld id="{6DFDF398-5DA3-4937-BE3F-7CA1B9158252}" type="datetime1">
              <a:rPr lang="en-US" smtClean="0"/>
              <a:t>2/5/2026</a:t>
            </a:fld>
            <a:endParaRPr lang="en-US"/>
          </a:p>
        </p:txBody>
      </p:sp>
      <p:sp>
        <p:nvSpPr>
          <p:cNvPr id="5" name="Footer Placeholder 4">
            <a:extLst>
              <a:ext uri="{FF2B5EF4-FFF2-40B4-BE49-F238E27FC236}">
                <a16:creationId xmlns:a16="http://schemas.microsoft.com/office/drawing/2014/main" id="{980DC3F7-1FBE-4725-3FFF-2DAC11A0FB1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BB538C-7732-0656-A384-A6977BE01C9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18380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E0959-F378-A756-28DD-184E150FB6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A70300CE-996A-22F8-4FBE-768FB27579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06F2F0C-1D0F-4B28-894C-E199FCE54A13}"/>
              </a:ext>
            </a:extLst>
          </p:cNvPr>
          <p:cNvSpPr>
            <a:spLocks noGrp="1"/>
          </p:cNvSpPr>
          <p:nvPr>
            <p:ph type="dt" sz="half" idx="10"/>
          </p:nvPr>
        </p:nvSpPr>
        <p:spPr/>
        <p:txBody>
          <a:bodyPr/>
          <a:lstStyle/>
          <a:p>
            <a:fld id="{8F191ED9-F929-4A92-90F9-3C9C84ABBE83}" type="datetime1">
              <a:rPr lang="en-US" smtClean="0"/>
              <a:t>2/5/2026</a:t>
            </a:fld>
            <a:endParaRPr lang="en-US"/>
          </a:p>
        </p:txBody>
      </p:sp>
      <p:sp>
        <p:nvSpPr>
          <p:cNvPr id="5" name="Footer Placeholder 4">
            <a:extLst>
              <a:ext uri="{FF2B5EF4-FFF2-40B4-BE49-F238E27FC236}">
                <a16:creationId xmlns:a16="http://schemas.microsoft.com/office/drawing/2014/main" id="{8809B310-B049-B4E1-6607-A90E94DA78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01B714-6EA1-78C7-D48D-DA15D5120964}"/>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25748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8E6F-7D3A-751C-0599-D6772E739AFA}"/>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20FA3214-B4E4-C3AD-6FB7-120FD0A960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97DE1D1-F744-5D2A-8927-3E23670F6CF8}"/>
              </a:ext>
            </a:extLst>
          </p:cNvPr>
          <p:cNvSpPr>
            <a:spLocks noGrp="1"/>
          </p:cNvSpPr>
          <p:nvPr>
            <p:ph type="dt" sz="half" idx="10"/>
          </p:nvPr>
        </p:nvSpPr>
        <p:spPr/>
        <p:txBody>
          <a:bodyPr/>
          <a:lstStyle/>
          <a:p>
            <a:fld id="{EEBAB316-A2E6-49F2-825C-64AA951E4184}" type="datetime1">
              <a:rPr lang="en-US" smtClean="0"/>
              <a:t>2/5/2026</a:t>
            </a:fld>
            <a:endParaRPr lang="en-US"/>
          </a:p>
        </p:txBody>
      </p:sp>
      <p:sp>
        <p:nvSpPr>
          <p:cNvPr id="5" name="Footer Placeholder 4">
            <a:extLst>
              <a:ext uri="{FF2B5EF4-FFF2-40B4-BE49-F238E27FC236}">
                <a16:creationId xmlns:a16="http://schemas.microsoft.com/office/drawing/2014/main" id="{C9D966FC-C774-523A-5B55-07261DA367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D42075-1C61-EC2B-31EA-41C2A0CD557F}"/>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49426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933AC-B60D-5D8D-C5A3-AEFC904C6C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470CC5D-B6A8-81E5-F147-05601C58FB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06A272-BBA5-1838-05F9-B1A0869EF2DA}"/>
              </a:ext>
            </a:extLst>
          </p:cNvPr>
          <p:cNvSpPr>
            <a:spLocks noGrp="1"/>
          </p:cNvSpPr>
          <p:nvPr>
            <p:ph type="dt" sz="half" idx="10"/>
          </p:nvPr>
        </p:nvSpPr>
        <p:spPr/>
        <p:txBody>
          <a:bodyPr/>
          <a:lstStyle/>
          <a:p>
            <a:fld id="{5AE9748B-ADD6-4C5A-8C2A-A39721276E74}" type="datetime1">
              <a:rPr lang="en-US" smtClean="0"/>
              <a:t>2/5/2026</a:t>
            </a:fld>
            <a:endParaRPr lang="en-US"/>
          </a:p>
        </p:txBody>
      </p:sp>
      <p:sp>
        <p:nvSpPr>
          <p:cNvPr id="5" name="Footer Placeholder 4">
            <a:extLst>
              <a:ext uri="{FF2B5EF4-FFF2-40B4-BE49-F238E27FC236}">
                <a16:creationId xmlns:a16="http://schemas.microsoft.com/office/drawing/2014/main" id="{EDBC3A7D-E621-9989-5A12-705C3DF6BC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471A7F-AF00-8BE3-DEE7-D045C758C3F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6493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7D3D-B214-71B1-C7E5-5967C73E61A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E90A2AB5-97B0-96FF-229B-FD89FC63CC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B0C82CB1-713A-92BE-B741-9B09868B2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6EED0A8C-BC6E-C58B-38DD-C2A5EE5203A1}"/>
              </a:ext>
            </a:extLst>
          </p:cNvPr>
          <p:cNvSpPr>
            <a:spLocks noGrp="1"/>
          </p:cNvSpPr>
          <p:nvPr>
            <p:ph type="dt" sz="half" idx="10"/>
          </p:nvPr>
        </p:nvSpPr>
        <p:spPr/>
        <p:txBody>
          <a:bodyPr/>
          <a:lstStyle/>
          <a:p>
            <a:fld id="{7241FB0F-3C5C-4949-B933-9C7E511ED094}" type="datetime1">
              <a:rPr lang="en-US" smtClean="0"/>
              <a:t>2/5/2026</a:t>
            </a:fld>
            <a:endParaRPr lang="en-US"/>
          </a:p>
        </p:txBody>
      </p:sp>
      <p:sp>
        <p:nvSpPr>
          <p:cNvPr id="6" name="Footer Placeholder 5">
            <a:extLst>
              <a:ext uri="{FF2B5EF4-FFF2-40B4-BE49-F238E27FC236}">
                <a16:creationId xmlns:a16="http://schemas.microsoft.com/office/drawing/2014/main" id="{13638341-5538-35ED-E245-9FF937214A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C3CC589-33E5-3DE4-755F-E8462DFF66D3}"/>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86873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0638-98C9-6C64-C916-BA3DE2838C50}"/>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F1A13D9-6625-3988-ED47-A9BBA2583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F09D02-33BC-82C1-829F-199DA5A8F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B6FD53A-476E-314E-4D51-BBAC26DF43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4775CB-3F9E-9BA2-1A02-502CDBAF40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C3EC64E-A25E-3316-7DDE-683F7ECD7A4D}"/>
              </a:ext>
            </a:extLst>
          </p:cNvPr>
          <p:cNvSpPr>
            <a:spLocks noGrp="1"/>
          </p:cNvSpPr>
          <p:nvPr>
            <p:ph type="dt" sz="half" idx="10"/>
          </p:nvPr>
        </p:nvSpPr>
        <p:spPr/>
        <p:txBody>
          <a:bodyPr/>
          <a:lstStyle/>
          <a:p>
            <a:fld id="{C2F01D58-E949-4BCB-829A-BBF80E38D59C}" type="datetime1">
              <a:rPr lang="en-US" smtClean="0"/>
              <a:t>2/5/2026</a:t>
            </a:fld>
            <a:endParaRPr lang="en-US"/>
          </a:p>
        </p:txBody>
      </p:sp>
      <p:sp>
        <p:nvSpPr>
          <p:cNvPr id="8" name="Footer Placeholder 7">
            <a:extLst>
              <a:ext uri="{FF2B5EF4-FFF2-40B4-BE49-F238E27FC236}">
                <a16:creationId xmlns:a16="http://schemas.microsoft.com/office/drawing/2014/main" id="{9DC17368-D1FC-BB96-920A-61C3D56F527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9339BA0-4087-19E7-7F62-FF53ABE289C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0103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E2B63-3AF9-4375-3A9E-C84F70E2A850}"/>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66F3333F-23B8-2BD6-EF4A-A3FF2A49F64A}"/>
              </a:ext>
            </a:extLst>
          </p:cNvPr>
          <p:cNvSpPr>
            <a:spLocks noGrp="1"/>
          </p:cNvSpPr>
          <p:nvPr>
            <p:ph type="dt" sz="half" idx="10"/>
          </p:nvPr>
        </p:nvSpPr>
        <p:spPr/>
        <p:txBody>
          <a:bodyPr/>
          <a:lstStyle/>
          <a:p>
            <a:fld id="{FF10A846-0DA4-4D92-9BF1-DE8C52C1F4DF}" type="datetime1">
              <a:rPr lang="en-US" smtClean="0"/>
              <a:t>2/5/2026</a:t>
            </a:fld>
            <a:endParaRPr lang="en-US"/>
          </a:p>
        </p:txBody>
      </p:sp>
      <p:sp>
        <p:nvSpPr>
          <p:cNvPr id="4" name="Footer Placeholder 3">
            <a:extLst>
              <a:ext uri="{FF2B5EF4-FFF2-40B4-BE49-F238E27FC236}">
                <a16:creationId xmlns:a16="http://schemas.microsoft.com/office/drawing/2014/main" id="{9A7B26B2-C617-9A19-88B4-475209CC7EA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FBBB848-9A51-1CC8-714F-320B5BEEC914}"/>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7239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2597D-22C7-D3F3-075F-129CEB0867CC}"/>
              </a:ext>
            </a:extLst>
          </p:cNvPr>
          <p:cNvSpPr>
            <a:spLocks noGrp="1"/>
          </p:cNvSpPr>
          <p:nvPr>
            <p:ph type="dt" sz="half" idx="10"/>
          </p:nvPr>
        </p:nvSpPr>
        <p:spPr/>
        <p:txBody>
          <a:bodyPr/>
          <a:lstStyle/>
          <a:p>
            <a:fld id="{E9412331-4A9C-472F-A7FA-968157338839}" type="datetime1">
              <a:rPr lang="en-US" smtClean="0"/>
              <a:t>2/5/2026</a:t>
            </a:fld>
            <a:endParaRPr lang="en-US"/>
          </a:p>
        </p:txBody>
      </p:sp>
      <p:sp>
        <p:nvSpPr>
          <p:cNvPr id="3" name="Footer Placeholder 2">
            <a:extLst>
              <a:ext uri="{FF2B5EF4-FFF2-40B4-BE49-F238E27FC236}">
                <a16:creationId xmlns:a16="http://schemas.microsoft.com/office/drawing/2014/main" id="{7AE23064-F541-C16C-176D-ED2ECD64E8B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45CF816-1846-D43E-ED91-53448BE8785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48468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944F8-BA4C-93A7-0CEB-BBD620CCD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C46D82E6-A842-8B08-102A-658C121AEC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6F9E350F-32F9-682D-B825-06F44E16B0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DD6B98-6CD8-63B3-90A4-E4B99992735C}"/>
              </a:ext>
            </a:extLst>
          </p:cNvPr>
          <p:cNvSpPr>
            <a:spLocks noGrp="1"/>
          </p:cNvSpPr>
          <p:nvPr>
            <p:ph type="dt" sz="half" idx="10"/>
          </p:nvPr>
        </p:nvSpPr>
        <p:spPr/>
        <p:txBody>
          <a:bodyPr/>
          <a:lstStyle/>
          <a:p>
            <a:fld id="{A2197F3D-ED52-43FD-A26D-318B71534485}" type="datetime1">
              <a:rPr lang="en-US" smtClean="0"/>
              <a:t>2/5/2026</a:t>
            </a:fld>
            <a:endParaRPr lang="en-US"/>
          </a:p>
        </p:txBody>
      </p:sp>
      <p:sp>
        <p:nvSpPr>
          <p:cNvPr id="6" name="Footer Placeholder 5">
            <a:extLst>
              <a:ext uri="{FF2B5EF4-FFF2-40B4-BE49-F238E27FC236}">
                <a16:creationId xmlns:a16="http://schemas.microsoft.com/office/drawing/2014/main" id="{78EFB3FA-6E47-682B-AE28-DDC8B9E4DC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0CE3064-995F-8F41-25CD-98DED0C60478}"/>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99085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7A4C-4282-DFB1-FE46-E97AEA808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F00CFE48-6997-46D2-1D18-AEDB606965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3058C21-733E-2237-D9E8-34219AC7F0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DC58E0-44B0-6E7C-8F94-CD0CDCAC03AA}"/>
              </a:ext>
            </a:extLst>
          </p:cNvPr>
          <p:cNvSpPr>
            <a:spLocks noGrp="1"/>
          </p:cNvSpPr>
          <p:nvPr>
            <p:ph type="dt" sz="half" idx="10"/>
          </p:nvPr>
        </p:nvSpPr>
        <p:spPr/>
        <p:txBody>
          <a:bodyPr/>
          <a:lstStyle/>
          <a:p>
            <a:fld id="{3D291FA4-6264-4BB8-B3B5-77711EED2D82}" type="datetime1">
              <a:rPr lang="en-US" smtClean="0"/>
              <a:t>2/5/2026</a:t>
            </a:fld>
            <a:endParaRPr lang="en-US"/>
          </a:p>
        </p:txBody>
      </p:sp>
      <p:sp>
        <p:nvSpPr>
          <p:cNvPr id="6" name="Footer Placeholder 5">
            <a:extLst>
              <a:ext uri="{FF2B5EF4-FFF2-40B4-BE49-F238E27FC236}">
                <a16:creationId xmlns:a16="http://schemas.microsoft.com/office/drawing/2014/main" id="{587BC9D6-8B42-2D5D-7169-1E7EDA1605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8A0CE6-EC81-3568-FE63-37C85E296144}"/>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94740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0FC1EF-6797-D205-20AF-55338B0294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47E8D8E2-E14B-AF51-38C1-12CD2AC46A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DCBA542-EE17-896E-97B4-3368C3CA4E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F6A1D9-D323-4F4E-8655-25E2D32CE742}" type="datetime1">
              <a:rPr lang="en-US" smtClean="0"/>
              <a:t>2/5/2026</a:t>
            </a:fld>
            <a:endParaRPr lang="en-US"/>
          </a:p>
        </p:txBody>
      </p:sp>
      <p:sp>
        <p:nvSpPr>
          <p:cNvPr id="5" name="Footer Placeholder 4">
            <a:extLst>
              <a:ext uri="{FF2B5EF4-FFF2-40B4-BE49-F238E27FC236}">
                <a16:creationId xmlns:a16="http://schemas.microsoft.com/office/drawing/2014/main" id="{4AF969B6-F6F4-E3D5-C5DD-B6EAD0C7EF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8C9CFAFE-84CC-5B9F-00B8-350E2B1D4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4535393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15.png"/><Relationship Id="rId3"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6.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26.jpe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25.jpeg"/><Relationship Id="rId9" Type="http://schemas.openxmlformats.org/officeDocument/2006/relationships/image" Target="../media/image11.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png"/><Relationship Id="rId11" Type="http://schemas.openxmlformats.org/officeDocument/2006/relationships/image" Target="../media/image11.png"/><Relationship Id="rId5" Type="http://schemas.microsoft.com/office/2007/relationships/hdphoto" Target="../media/hdphoto1.wdp"/><Relationship Id="rId10" Type="http://schemas.openxmlformats.org/officeDocument/2006/relationships/image" Target="../media/image34.svg"/><Relationship Id="rId4" Type="http://schemas.openxmlformats.org/officeDocument/2006/relationships/image" Target="../media/image30.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hyperlink" Target="https://www.instagram.com/hdf.lb" TargetMode="External"/><Relationship Id="rId3" Type="http://schemas.openxmlformats.org/officeDocument/2006/relationships/image" Target="../media/image36.png"/><Relationship Id="rId7" Type="http://schemas.openxmlformats.org/officeDocument/2006/relationships/hyperlink" Target="https://www.facebook.com/hdf.lb"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8.png"/><Relationship Id="rId10" Type="http://schemas.openxmlformats.org/officeDocument/2006/relationships/hyperlink" Target="https://www.linkedin.com/company/hotel-dieu-de-france" TargetMode="External"/><Relationship Id="rId4" Type="http://schemas.openxmlformats.org/officeDocument/2006/relationships/image" Target="../media/image37.png"/><Relationship Id="rId9" Type="http://schemas.openxmlformats.org/officeDocument/2006/relationships/hyperlink" Target="https://www.youtube.com/channel/UCBtYGCp_POjLg1zKu5pz0xQ"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hdf.usj.edu.l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72682E-D0D1-6010-D5EA-657255869299}"/>
              </a:ext>
            </a:extLst>
          </p:cNvPr>
          <p:cNvSpPr txBox="1"/>
          <p:nvPr/>
        </p:nvSpPr>
        <p:spPr>
          <a:xfrm>
            <a:off x="5846323" y="6203576"/>
            <a:ext cx="2699393" cy="369332"/>
          </a:xfrm>
          <a:prstGeom prst="rect">
            <a:avLst/>
          </a:prstGeom>
          <a:noFill/>
        </p:spPr>
        <p:txBody>
          <a:bodyPr wrap="none" rtlCol="0">
            <a:spAutoFit/>
          </a:bodyPr>
          <a:lstStyle/>
          <a:p>
            <a:r>
              <a:rPr lang="en-US" dirty="0"/>
              <a:t>Roland Tabib – Mars 2025</a:t>
            </a:r>
            <a:endParaRPr lang="fr-FR" dirty="0"/>
          </a:p>
        </p:txBody>
      </p:sp>
      <p:pic>
        <p:nvPicPr>
          <p:cNvPr id="5" name="Picture 4">
            <a:extLst>
              <a:ext uri="{FF2B5EF4-FFF2-40B4-BE49-F238E27FC236}">
                <a16:creationId xmlns:a16="http://schemas.microsoft.com/office/drawing/2014/main" id="{414C4C33-F8FB-FF62-57B1-37DB66B38111}"/>
              </a:ext>
            </a:extLst>
          </p:cNvPr>
          <p:cNvPicPr>
            <a:picLocks noChangeAspect="1"/>
          </p:cNvPicPr>
          <p:nvPr/>
        </p:nvPicPr>
        <p:blipFill>
          <a:blip r:embed="rId3"/>
          <a:stretch>
            <a:fillRect/>
          </a:stretch>
        </p:blipFill>
        <p:spPr>
          <a:xfrm>
            <a:off x="177716" y="156706"/>
            <a:ext cx="12014284" cy="6544588"/>
          </a:xfrm>
          <a:prstGeom prst="rect">
            <a:avLst/>
          </a:prstGeom>
        </p:spPr>
      </p:pic>
    </p:spTree>
    <p:extLst>
      <p:ext uri="{BB962C8B-B14F-4D97-AF65-F5344CB8AC3E}">
        <p14:creationId xmlns:p14="http://schemas.microsoft.com/office/powerpoint/2010/main" val="3377686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Top Corners Rounded 23">
            <a:extLst>
              <a:ext uri="{FF2B5EF4-FFF2-40B4-BE49-F238E27FC236}">
                <a16:creationId xmlns:a16="http://schemas.microsoft.com/office/drawing/2014/main" id="{AAD35C50-223E-D66B-DB98-677351CC039C}"/>
              </a:ext>
            </a:extLst>
          </p:cNvPr>
          <p:cNvSpPr/>
          <p:nvPr/>
        </p:nvSpPr>
        <p:spPr>
          <a:xfrm>
            <a:off x="8349679" y="3825328"/>
            <a:ext cx="3747925" cy="1085850"/>
          </a:xfrm>
          <a:prstGeom prst="round2Same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Autres</a:t>
            </a:r>
            <a:r>
              <a:rPr lang="en-US"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en-US" sz="2400" dirty="0" err="1">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Canaux</a:t>
            </a:r>
            <a:r>
              <a:rPr lang="en-US"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en-US" sz="2400" dirty="0" err="1">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digitaux</a:t>
            </a:r>
            <a:r>
              <a:rPr lang="en-US"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t>
            </a:r>
            <a:endParaRPr lang="fr-FR"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14" name="Rectangle: Top Corners Rounded 13">
            <a:extLst>
              <a:ext uri="{FF2B5EF4-FFF2-40B4-BE49-F238E27FC236}">
                <a16:creationId xmlns:a16="http://schemas.microsoft.com/office/drawing/2014/main" id="{9F211A6C-99D7-EBC6-F921-3EA528027331}"/>
              </a:ext>
            </a:extLst>
          </p:cNvPr>
          <p:cNvSpPr/>
          <p:nvPr/>
        </p:nvSpPr>
        <p:spPr>
          <a:xfrm>
            <a:off x="8456780" y="5827876"/>
            <a:ext cx="2207419" cy="1085850"/>
          </a:xfrm>
          <a:prstGeom prst="round2Same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1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Centre </a:t>
            </a:r>
            <a:r>
              <a:rPr lang="en-US" sz="2100" dirty="0" err="1">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d’appel</a:t>
            </a:r>
            <a:r>
              <a:rPr lang="en-US" sz="21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1551</a:t>
            </a:r>
            <a:endParaRPr lang="fr-FR" sz="135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13" name="Rectangle: Top Corners Rounded 12">
            <a:extLst>
              <a:ext uri="{FF2B5EF4-FFF2-40B4-BE49-F238E27FC236}">
                <a16:creationId xmlns:a16="http://schemas.microsoft.com/office/drawing/2014/main" id="{0BB6FCC8-DB62-3450-0689-2778B3264752}"/>
              </a:ext>
            </a:extLst>
          </p:cNvPr>
          <p:cNvSpPr/>
          <p:nvPr/>
        </p:nvSpPr>
        <p:spPr>
          <a:xfrm>
            <a:off x="9616409" y="2513612"/>
            <a:ext cx="2481195" cy="1085850"/>
          </a:xfrm>
          <a:prstGeom prst="round2Same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1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Application Mobile HDF / Reseau </a:t>
            </a:r>
            <a:r>
              <a:rPr lang="en-US" sz="2100" dirty="0" err="1">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hospitalier</a:t>
            </a:r>
            <a:endParaRPr lang="fr-FR" sz="21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5" name="object 13">
            <a:extLst>
              <a:ext uri="{FF2B5EF4-FFF2-40B4-BE49-F238E27FC236}">
                <a16:creationId xmlns:a16="http://schemas.microsoft.com/office/drawing/2014/main" id="{E63FDFA1-3070-4241-A398-DEBD580BCB2B}"/>
              </a:ext>
            </a:extLst>
          </p:cNvPr>
          <p:cNvSpPr/>
          <p:nvPr/>
        </p:nvSpPr>
        <p:spPr>
          <a:xfrm>
            <a:off x="95250" y="63201"/>
            <a:ext cx="10275971" cy="399945"/>
          </a:xfrm>
          <a:custGeom>
            <a:avLst/>
            <a:gdLst/>
            <a:ahLst/>
            <a:cxnLst/>
            <a:rect l="l" t="t" r="r" b="b"/>
            <a:pathLst>
              <a:path w="5363210" h="171450">
                <a:moveTo>
                  <a:pt x="5363108" y="0"/>
                </a:moveTo>
                <a:lnTo>
                  <a:pt x="0" y="0"/>
                </a:lnTo>
                <a:lnTo>
                  <a:pt x="0" y="171450"/>
                </a:lnTo>
                <a:lnTo>
                  <a:pt x="5363108" y="171450"/>
                </a:lnTo>
                <a:lnTo>
                  <a:pt x="5363108" y="0"/>
                </a:lnTo>
                <a:close/>
              </a:path>
            </a:pathLst>
          </a:custGeom>
          <a:solidFill>
            <a:srgbClr val="009DB7"/>
          </a:solidFill>
          <a:effectLst>
            <a:reflection blurRad="6350" stA="50000" endA="300" endPos="55000" dir="5400000" sy="-100000" algn="bl" rotWithShape="0"/>
          </a:effectLst>
        </p:spPr>
        <p:txBody>
          <a:bodyPr wrap="square" lIns="0" tIns="0" rIns="0" bIns="0" rtlCol="0" anchor="ctr"/>
          <a:lstStyle/>
          <a:p>
            <a:r>
              <a:rPr lang="fr-FR" sz="2000" b="1" kern="0" dirty="0">
                <a:solidFill>
                  <a:srgbClr val="FFFFFF"/>
                </a:solidFill>
                <a:latin typeface="Arial" panose="020B0604020202020204" pitchFamily="34" charset="0"/>
                <a:ea typeface="ＭＳ Ｐゴシック" pitchFamily="100" charset="-128"/>
                <a:cs typeface="Arial" panose="020B0604020202020204" pitchFamily="34" charset="0"/>
              </a:rPr>
              <a:t>Les services Numériques : La stratégie d’Interopérabilité</a:t>
            </a:r>
            <a:endParaRPr lang="fr-FR" sz="2000" b="1" dirty="0">
              <a:solidFill>
                <a:schemeClr val="bg1"/>
              </a:solidFill>
              <a:latin typeface="Arial" panose="020B0604020202020204" pitchFamily="34" charset="0"/>
              <a:cs typeface="Arial" panose="020B0604020202020204" pitchFamily="34" charset="0"/>
            </a:endParaRPr>
          </a:p>
        </p:txBody>
      </p:sp>
      <p:sp>
        <p:nvSpPr>
          <p:cNvPr id="3" name="Rectangle 1">
            <a:extLst>
              <a:ext uri="{FF2B5EF4-FFF2-40B4-BE49-F238E27FC236}">
                <a16:creationId xmlns:a16="http://schemas.microsoft.com/office/drawing/2014/main" id="{E6A9FF5F-B004-FBDA-FAF5-9A4347398FFC}"/>
              </a:ext>
            </a:extLst>
          </p:cNvPr>
          <p:cNvSpPr>
            <a:spLocks noChangeArrowheads="1"/>
          </p:cNvSpPr>
          <p:nvPr/>
        </p:nvSpPr>
        <p:spPr bwMode="auto">
          <a:xfrm>
            <a:off x="220283" y="849902"/>
            <a:ext cx="10894185" cy="1081552"/>
          </a:xfrm>
          <a:prstGeom prst="rect">
            <a:avLst/>
          </a:prstGeom>
          <a:noFill/>
          <a:ln>
            <a:noFill/>
          </a:ln>
          <a:effectLst/>
        </p:spPr>
        <p:txBody>
          <a:bodyPr vert="horz" wrap="square" lIns="0" tIns="-13094" rIns="0" bIns="-13094" numCol="1" anchor="ctr" anchorCtr="0" compatLnSpc="1">
            <a:prstTxWarp prst="textNoShape">
              <a:avLst/>
            </a:prstTxWarp>
            <a:spAutoFit/>
          </a:bodyPr>
          <a:lstStyle/>
          <a:p>
            <a:pPr marL="342934" indent="-342934" algn="just" defTabSz="685866" eaLnBrk="0" fontAlgn="base" hangingPunct="0">
              <a:spcBef>
                <a:spcPct val="0"/>
              </a:spcBef>
              <a:spcAft>
                <a:spcPct val="0"/>
              </a:spcAft>
              <a:buFont typeface="Wingdings" panose="05000000000000000000" pitchFamily="2" charset="2"/>
              <a:buChar char="Ø"/>
            </a:pPr>
            <a:r>
              <a:rPr lang="fr-FR" altLang="en-US" dirty="0">
                <a:solidFill>
                  <a:srgbClr val="202124"/>
                </a:solidFill>
                <a:latin typeface="Arial" panose="020B0604020202020204" pitchFamily="34" charset="0"/>
                <a:cs typeface="Arial" panose="020B0604020202020204" pitchFamily="34" charset="0"/>
              </a:rPr>
              <a:t>L’HDF a construit une plateforme d’Interopérabilité </a:t>
            </a:r>
            <a:r>
              <a:rPr lang="fr-FR" altLang="en-US" dirty="0" err="1">
                <a:solidFill>
                  <a:srgbClr val="202124"/>
                </a:solidFill>
                <a:latin typeface="Arial" panose="020B0604020202020204" pitchFamily="34" charset="0"/>
                <a:cs typeface="Arial" panose="020B0604020202020204" pitchFamily="34" charset="0"/>
              </a:rPr>
              <a:t>DXCare</a:t>
            </a:r>
            <a:r>
              <a:rPr lang="fr-FR" altLang="en-US" dirty="0">
                <a:solidFill>
                  <a:srgbClr val="202124"/>
                </a:solidFill>
                <a:latin typeface="Arial" panose="020B0604020202020204" pitchFamily="34" charset="0"/>
                <a:cs typeface="Arial" panose="020B0604020202020204" pitchFamily="34" charset="0"/>
              </a:rPr>
              <a:t> API Gateway qui permettra une interopérabilité complète et très avancée pour les services numériques principaux comme la nouvelle mobile App, le Contact center,….</a:t>
            </a:r>
          </a:p>
          <a:p>
            <a:pPr marL="342900" lvl="1" defTabSz="685866" eaLnBrk="0" fontAlgn="base" hangingPunct="0">
              <a:spcBef>
                <a:spcPct val="0"/>
              </a:spcBef>
              <a:spcAft>
                <a:spcPct val="0"/>
              </a:spcAft>
            </a:pPr>
            <a:endParaRPr lang="fr-FR" altLang="en-US" dirty="0">
              <a:solidFill>
                <a:srgbClr val="202124"/>
              </a:solidFill>
              <a:latin typeface="Arial" panose="020B0604020202020204" pitchFamily="34" charset="0"/>
              <a:cs typeface="Arial" panose="020B0604020202020204" pitchFamily="34" charset="0"/>
            </a:endParaRPr>
          </a:p>
        </p:txBody>
      </p:sp>
      <p:pic>
        <p:nvPicPr>
          <p:cNvPr id="4" name="Picture 2" descr="hdf-logo-fr">
            <a:extLst>
              <a:ext uri="{FF2B5EF4-FFF2-40B4-BE49-F238E27FC236}">
                <a16:creationId xmlns:a16="http://schemas.microsoft.com/office/drawing/2014/main" id="{1A312A8E-49AA-419C-6053-C125874933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05143" y="46588"/>
            <a:ext cx="1350758" cy="497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D3E0615-D14B-735D-F697-FF9B1173E7D2}"/>
              </a:ext>
            </a:extLst>
          </p:cNvPr>
          <p:cNvSpPr/>
          <p:nvPr/>
        </p:nvSpPr>
        <p:spPr>
          <a:xfrm>
            <a:off x="6012690" y="2175574"/>
            <a:ext cx="2083259" cy="2817513"/>
          </a:xfrm>
          <a:prstGeom prst="rect">
            <a:avLst/>
          </a:prstGeom>
          <a:effectLst>
            <a:glow rad="228600">
              <a:schemeClr val="accent5">
                <a:satMod val="175000"/>
                <a:alpha val="40000"/>
              </a:schemeClr>
            </a:glow>
          </a:effectLst>
          <a:scene3d>
            <a:camera prst="isometricOffAxis2Right"/>
            <a:lightRig rig="threePt" dir="t"/>
          </a:scene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Arial" panose="020B0604020202020204" pitchFamily="34" charset="0"/>
                <a:cs typeface="Arial" panose="020B0604020202020204" pitchFamily="34" charset="0"/>
              </a:rPr>
              <a:t>API Gateway HDF-WSO2</a:t>
            </a:r>
          </a:p>
          <a:p>
            <a:pPr algn="ctr"/>
            <a:endParaRPr lang="en-US" sz="1350" dirty="0">
              <a:latin typeface="Arial" panose="020B0604020202020204" pitchFamily="34" charset="0"/>
              <a:cs typeface="Arial" panose="020B0604020202020204" pitchFamily="34" charset="0"/>
            </a:endParaRPr>
          </a:p>
          <a:p>
            <a:pPr algn="ctr"/>
            <a:endParaRPr lang="en-US" sz="1350" dirty="0">
              <a:latin typeface="Arial" panose="020B0604020202020204" pitchFamily="34" charset="0"/>
              <a:cs typeface="Arial" panose="020B0604020202020204" pitchFamily="34" charset="0"/>
            </a:endParaRPr>
          </a:p>
          <a:p>
            <a:pPr algn="ctr"/>
            <a:endParaRPr lang="en-US" sz="1350" dirty="0">
              <a:latin typeface="Arial" panose="020B0604020202020204" pitchFamily="34" charset="0"/>
              <a:cs typeface="Arial" panose="020B0604020202020204" pitchFamily="34" charset="0"/>
            </a:endParaRPr>
          </a:p>
          <a:p>
            <a:pPr algn="ctr"/>
            <a:endParaRPr lang="en-US" sz="1350" dirty="0">
              <a:latin typeface="Arial" panose="020B0604020202020204" pitchFamily="34" charset="0"/>
              <a:cs typeface="Arial" panose="020B0604020202020204" pitchFamily="34" charset="0"/>
            </a:endParaRPr>
          </a:p>
          <a:p>
            <a:pPr algn="ctr"/>
            <a:endParaRPr lang="en-US" sz="1350" dirty="0">
              <a:latin typeface="Arial" panose="020B0604020202020204" pitchFamily="34" charset="0"/>
              <a:cs typeface="Arial" panose="020B0604020202020204" pitchFamily="34" charset="0"/>
            </a:endParaRPr>
          </a:p>
          <a:p>
            <a:pPr algn="ctr"/>
            <a:endParaRPr lang="en-US" sz="1350" dirty="0">
              <a:latin typeface="Arial" panose="020B0604020202020204" pitchFamily="34" charset="0"/>
              <a:cs typeface="Arial" panose="020B0604020202020204" pitchFamily="34" charset="0"/>
            </a:endParaRPr>
          </a:p>
          <a:p>
            <a:pPr algn="ctr"/>
            <a:endParaRPr lang="en-US" sz="1350" dirty="0">
              <a:latin typeface="Arial" panose="020B0604020202020204" pitchFamily="34" charset="0"/>
              <a:cs typeface="Arial" panose="020B0604020202020204" pitchFamily="34" charset="0"/>
            </a:endParaRPr>
          </a:p>
          <a:p>
            <a:pPr algn="ctr"/>
            <a:endParaRPr lang="en-US" sz="1350" dirty="0">
              <a:latin typeface="Arial" panose="020B0604020202020204" pitchFamily="34" charset="0"/>
              <a:cs typeface="Arial" panose="020B0604020202020204" pitchFamily="34" charset="0"/>
            </a:endParaRPr>
          </a:p>
          <a:p>
            <a:pPr algn="ctr"/>
            <a:endParaRPr lang="en-US" sz="1350" dirty="0">
              <a:latin typeface="Arial" panose="020B0604020202020204" pitchFamily="34" charset="0"/>
              <a:cs typeface="Arial" panose="020B0604020202020204" pitchFamily="34" charset="0"/>
            </a:endParaRPr>
          </a:p>
          <a:p>
            <a:pPr algn="ctr"/>
            <a:endParaRPr lang="fr-FR" sz="1350" dirty="0">
              <a:latin typeface="Arial" panose="020B0604020202020204" pitchFamily="34" charset="0"/>
              <a:cs typeface="Arial" panose="020B0604020202020204" pitchFamily="34" charset="0"/>
            </a:endParaRPr>
          </a:p>
        </p:txBody>
      </p:sp>
      <p:pic>
        <p:nvPicPr>
          <p:cNvPr id="1026" name="Picture 2" descr="Business Communication Solutions &amp; Software | 3CX">
            <a:extLst>
              <a:ext uri="{FF2B5EF4-FFF2-40B4-BE49-F238E27FC236}">
                <a16:creationId xmlns:a16="http://schemas.microsoft.com/office/drawing/2014/main" id="{8572E1DA-F587-E358-7F98-70C26B4560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970" y="4910909"/>
            <a:ext cx="2207419" cy="11644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llcenter Stock Illustrations – 2,970 Callcenter Stock Illustrations,  Vectors &amp; Clipart - Dreamstime">
            <a:extLst>
              <a:ext uri="{FF2B5EF4-FFF2-40B4-BE49-F238E27FC236}">
                <a16:creationId xmlns:a16="http://schemas.microsoft.com/office/drawing/2014/main" id="{D6B92859-AF8D-E0D1-4C2A-CC389779FE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345" t="-29254" r="-9122" b="34743"/>
          <a:stretch/>
        </p:blipFill>
        <p:spPr bwMode="auto">
          <a:xfrm>
            <a:off x="10473325" y="4494884"/>
            <a:ext cx="1282286" cy="1519116"/>
          </a:xfrm>
          <a:prstGeom prst="rect">
            <a:avLst/>
          </a:prstGeom>
          <a:noFill/>
          <a:extLst>
            <a:ext uri="{909E8E84-426E-40DD-AFC4-6F175D3DCCD1}">
              <a14:hiddenFill xmlns:a14="http://schemas.microsoft.com/office/drawing/2010/main">
                <a:solidFill>
                  <a:srgbClr val="FFFFFF"/>
                </a:solidFill>
              </a14:hiddenFill>
            </a:ext>
          </a:extLst>
        </p:spPr>
      </p:pic>
      <p:sp>
        <p:nvSpPr>
          <p:cNvPr id="18" name="Cylinder 17">
            <a:extLst>
              <a:ext uri="{FF2B5EF4-FFF2-40B4-BE49-F238E27FC236}">
                <a16:creationId xmlns:a16="http://schemas.microsoft.com/office/drawing/2014/main" id="{F33094FF-89DA-D55D-89A8-459B5F328912}"/>
              </a:ext>
            </a:extLst>
          </p:cNvPr>
          <p:cNvSpPr/>
          <p:nvPr/>
        </p:nvSpPr>
        <p:spPr>
          <a:xfrm>
            <a:off x="5627844" y="5845021"/>
            <a:ext cx="1543050" cy="85725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latin typeface="Arial" panose="020B0604020202020204" pitchFamily="34" charset="0"/>
                <a:cs typeface="Arial" panose="020B0604020202020204" pitchFamily="34" charset="0"/>
              </a:rPr>
              <a:t>Reseau HDF </a:t>
            </a:r>
            <a:r>
              <a:rPr lang="en-US" sz="1350" dirty="0" err="1">
                <a:latin typeface="Arial" panose="020B0604020202020204" pitchFamily="34" charset="0"/>
                <a:cs typeface="Arial" panose="020B0604020202020204" pitchFamily="34" charset="0"/>
              </a:rPr>
              <a:t>Serveurs</a:t>
            </a:r>
            <a:r>
              <a:rPr lang="en-US" sz="1350" dirty="0">
                <a:latin typeface="Arial" panose="020B0604020202020204" pitchFamily="34" charset="0"/>
                <a:cs typeface="Arial" panose="020B0604020202020204" pitchFamily="34" charset="0"/>
              </a:rPr>
              <a:t> HIS</a:t>
            </a:r>
            <a:endParaRPr lang="fr-FR" sz="1350" dirty="0">
              <a:latin typeface="Arial" panose="020B0604020202020204" pitchFamily="34" charset="0"/>
              <a:cs typeface="Arial" panose="020B0604020202020204" pitchFamily="34" charset="0"/>
            </a:endParaRPr>
          </a:p>
        </p:txBody>
      </p:sp>
      <p:sp>
        <p:nvSpPr>
          <p:cNvPr id="19" name="Arrow: Left 18">
            <a:extLst>
              <a:ext uri="{FF2B5EF4-FFF2-40B4-BE49-F238E27FC236}">
                <a16:creationId xmlns:a16="http://schemas.microsoft.com/office/drawing/2014/main" id="{838DDD16-8ED4-77F4-9B23-004B1735BC8D}"/>
              </a:ext>
            </a:extLst>
          </p:cNvPr>
          <p:cNvSpPr/>
          <p:nvPr/>
        </p:nvSpPr>
        <p:spPr>
          <a:xfrm rot="17956652">
            <a:off x="6190280" y="5492547"/>
            <a:ext cx="539599" cy="330933"/>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sz="1350">
              <a:latin typeface="Arial" panose="020B0604020202020204" pitchFamily="34" charset="0"/>
              <a:cs typeface="Arial" panose="020B0604020202020204" pitchFamily="34" charset="0"/>
            </a:endParaRPr>
          </a:p>
        </p:txBody>
      </p:sp>
      <p:sp>
        <p:nvSpPr>
          <p:cNvPr id="22" name="Rectangle: Top Corners Rounded 21">
            <a:extLst>
              <a:ext uri="{FF2B5EF4-FFF2-40B4-BE49-F238E27FC236}">
                <a16:creationId xmlns:a16="http://schemas.microsoft.com/office/drawing/2014/main" id="{4F0F0570-BA47-230F-2F3B-FAA2E30D257C}"/>
              </a:ext>
            </a:extLst>
          </p:cNvPr>
          <p:cNvSpPr/>
          <p:nvPr/>
        </p:nvSpPr>
        <p:spPr>
          <a:xfrm rot="18188617">
            <a:off x="5797067" y="3756349"/>
            <a:ext cx="3086319" cy="328547"/>
          </a:xfrm>
          <a:prstGeom prst="round2SameRect">
            <a:avLst/>
          </a:prstGeom>
          <a:scene3d>
            <a:camera prst="isometricOffAxis2Right"/>
            <a:lightRig rig="threePt" dir="t"/>
          </a:scene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350" dirty="0">
                <a:latin typeface="Arial" panose="020B0604020202020204" pitchFamily="34" charset="0"/>
                <a:cs typeface="Arial" panose="020B0604020202020204" pitchFamily="34" charset="0"/>
              </a:rPr>
              <a:t>Unified Business Logic</a:t>
            </a:r>
            <a:endParaRPr lang="fr-FR" sz="1350" dirty="0">
              <a:latin typeface="Arial" panose="020B0604020202020204" pitchFamily="34" charset="0"/>
              <a:cs typeface="Arial" panose="020B0604020202020204" pitchFamily="34" charset="0"/>
            </a:endParaRPr>
          </a:p>
        </p:txBody>
      </p:sp>
      <p:sp>
        <p:nvSpPr>
          <p:cNvPr id="16" name="Arrow: Left 15">
            <a:extLst>
              <a:ext uri="{FF2B5EF4-FFF2-40B4-BE49-F238E27FC236}">
                <a16:creationId xmlns:a16="http://schemas.microsoft.com/office/drawing/2014/main" id="{3945CF08-1595-F59B-4533-DDEB27E3A862}"/>
              </a:ext>
            </a:extLst>
          </p:cNvPr>
          <p:cNvSpPr/>
          <p:nvPr/>
        </p:nvSpPr>
        <p:spPr>
          <a:xfrm rot="19957893">
            <a:off x="7775822" y="3406218"/>
            <a:ext cx="1361917" cy="403277"/>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1350">
              <a:latin typeface="Arial" panose="020B0604020202020204" pitchFamily="34" charset="0"/>
              <a:cs typeface="Arial" panose="020B0604020202020204" pitchFamily="34" charset="0"/>
            </a:endParaRPr>
          </a:p>
        </p:txBody>
      </p:sp>
      <p:sp>
        <p:nvSpPr>
          <p:cNvPr id="15" name="Arrow: Left 14">
            <a:extLst>
              <a:ext uri="{FF2B5EF4-FFF2-40B4-BE49-F238E27FC236}">
                <a16:creationId xmlns:a16="http://schemas.microsoft.com/office/drawing/2014/main" id="{13C4F5B4-E861-3EF8-B094-803BD9329D6F}"/>
              </a:ext>
            </a:extLst>
          </p:cNvPr>
          <p:cNvSpPr/>
          <p:nvPr/>
        </p:nvSpPr>
        <p:spPr>
          <a:xfrm rot="1620899">
            <a:off x="7822551" y="5015815"/>
            <a:ext cx="1649546" cy="330933"/>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1350" dirty="0">
              <a:latin typeface="Arial" panose="020B0604020202020204" pitchFamily="34" charset="0"/>
              <a:cs typeface="Arial" panose="020B0604020202020204" pitchFamily="34" charset="0"/>
            </a:endParaRPr>
          </a:p>
        </p:txBody>
      </p:sp>
      <p:sp>
        <p:nvSpPr>
          <p:cNvPr id="10" name="Rectangle: Top Corners Rounded 9">
            <a:extLst>
              <a:ext uri="{FF2B5EF4-FFF2-40B4-BE49-F238E27FC236}">
                <a16:creationId xmlns:a16="http://schemas.microsoft.com/office/drawing/2014/main" id="{02D0E85F-9CC4-6323-44C0-4BF75A17CF9B}"/>
              </a:ext>
            </a:extLst>
          </p:cNvPr>
          <p:cNvSpPr/>
          <p:nvPr/>
        </p:nvSpPr>
        <p:spPr>
          <a:xfrm>
            <a:off x="6388923" y="4178899"/>
            <a:ext cx="1028700" cy="405493"/>
          </a:xfrm>
          <a:prstGeom prst="round2Same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latin typeface="Arial" panose="020B0604020202020204" pitchFamily="34" charset="0"/>
                <a:cs typeface="Arial" panose="020B0604020202020204" pitchFamily="34" charset="0"/>
              </a:rPr>
              <a:t>Other APIs</a:t>
            </a:r>
            <a:endParaRPr lang="fr-FR" sz="1350" dirty="0">
              <a:latin typeface="Arial" panose="020B0604020202020204" pitchFamily="34" charset="0"/>
              <a:cs typeface="Arial" panose="020B0604020202020204" pitchFamily="34" charset="0"/>
            </a:endParaRPr>
          </a:p>
        </p:txBody>
      </p:sp>
      <p:sp>
        <p:nvSpPr>
          <p:cNvPr id="9" name="Rectangle: Top Corners Rounded 8">
            <a:extLst>
              <a:ext uri="{FF2B5EF4-FFF2-40B4-BE49-F238E27FC236}">
                <a16:creationId xmlns:a16="http://schemas.microsoft.com/office/drawing/2014/main" id="{0D316128-42F7-D2EC-268A-3457EA0EABF9}"/>
              </a:ext>
            </a:extLst>
          </p:cNvPr>
          <p:cNvSpPr/>
          <p:nvPr/>
        </p:nvSpPr>
        <p:spPr>
          <a:xfrm>
            <a:off x="6374239" y="3679820"/>
            <a:ext cx="1028700" cy="405493"/>
          </a:xfrm>
          <a:prstGeom prst="round2Same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latin typeface="Arial" panose="020B0604020202020204" pitchFamily="34" charset="0"/>
                <a:cs typeface="Arial" panose="020B0604020202020204" pitchFamily="34" charset="0"/>
              </a:rPr>
              <a:t>APIs </a:t>
            </a:r>
            <a:r>
              <a:rPr lang="en-US" sz="1350" dirty="0" err="1">
                <a:latin typeface="Arial" panose="020B0604020202020204" pitchFamily="34" charset="0"/>
                <a:cs typeface="Arial" panose="020B0604020202020204" pitchFamily="34" charset="0"/>
              </a:rPr>
              <a:t>Dedallus</a:t>
            </a:r>
            <a:endParaRPr lang="fr-FR" sz="1350" dirty="0">
              <a:latin typeface="Arial" panose="020B0604020202020204" pitchFamily="34" charset="0"/>
              <a:cs typeface="Arial" panose="020B0604020202020204" pitchFamily="34" charset="0"/>
            </a:endParaRPr>
          </a:p>
        </p:txBody>
      </p:sp>
      <p:sp>
        <p:nvSpPr>
          <p:cNvPr id="23" name="Arrow: Left 22">
            <a:extLst>
              <a:ext uri="{FF2B5EF4-FFF2-40B4-BE49-F238E27FC236}">
                <a16:creationId xmlns:a16="http://schemas.microsoft.com/office/drawing/2014/main" id="{85C7608F-3961-2ED2-049B-ED748798486D}"/>
              </a:ext>
            </a:extLst>
          </p:cNvPr>
          <p:cNvSpPr/>
          <p:nvPr/>
        </p:nvSpPr>
        <p:spPr>
          <a:xfrm>
            <a:off x="7018218" y="3639727"/>
            <a:ext cx="234534" cy="330933"/>
          </a:xfrm>
          <a:prstGeom prst="lef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1350">
              <a:latin typeface="Arial" panose="020B0604020202020204" pitchFamily="34" charset="0"/>
              <a:cs typeface="Arial" panose="020B0604020202020204" pitchFamily="34" charset="0"/>
            </a:endParaRPr>
          </a:p>
        </p:txBody>
      </p:sp>
      <p:sp>
        <p:nvSpPr>
          <p:cNvPr id="20" name="Rectangle: Top Corners Rounded 19">
            <a:extLst>
              <a:ext uri="{FF2B5EF4-FFF2-40B4-BE49-F238E27FC236}">
                <a16:creationId xmlns:a16="http://schemas.microsoft.com/office/drawing/2014/main" id="{87FB1403-2449-BFCB-C68D-EC90D90D3715}"/>
              </a:ext>
            </a:extLst>
          </p:cNvPr>
          <p:cNvSpPr/>
          <p:nvPr/>
        </p:nvSpPr>
        <p:spPr>
          <a:xfrm>
            <a:off x="6374239" y="3191909"/>
            <a:ext cx="1028700" cy="405493"/>
          </a:xfrm>
          <a:prstGeom prst="round2Same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latin typeface="Arial" panose="020B0604020202020204" pitchFamily="34" charset="0"/>
                <a:cs typeface="Arial" panose="020B0604020202020204" pitchFamily="34" charset="0"/>
              </a:rPr>
              <a:t>HDF local APIs- </a:t>
            </a:r>
            <a:endParaRPr lang="fr-FR" sz="1350" dirty="0">
              <a:latin typeface="Arial" panose="020B0604020202020204" pitchFamily="34" charset="0"/>
              <a:cs typeface="Arial" panose="020B0604020202020204" pitchFamily="34" charset="0"/>
            </a:endParaRPr>
          </a:p>
        </p:txBody>
      </p:sp>
      <p:grpSp>
        <p:nvGrpSpPr>
          <p:cNvPr id="1043" name="Group 1042">
            <a:extLst>
              <a:ext uri="{FF2B5EF4-FFF2-40B4-BE49-F238E27FC236}">
                <a16:creationId xmlns:a16="http://schemas.microsoft.com/office/drawing/2014/main" id="{348DE30E-6A16-ACF5-561F-07798FE9DCB3}"/>
              </a:ext>
            </a:extLst>
          </p:cNvPr>
          <p:cNvGrpSpPr/>
          <p:nvPr/>
        </p:nvGrpSpPr>
        <p:grpSpPr>
          <a:xfrm>
            <a:off x="236099" y="2015431"/>
            <a:ext cx="5840462" cy="4190445"/>
            <a:chOff x="-4237170" y="1712386"/>
            <a:chExt cx="7677285" cy="5982270"/>
          </a:xfrm>
        </p:grpSpPr>
        <p:grpSp>
          <p:nvGrpSpPr>
            <p:cNvPr id="11" name="Group 10">
              <a:extLst>
                <a:ext uri="{FF2B5EF4-FFF2-40B4-BE49-F238E27FC236}">
                  <a16:creationId xmlns:a16="http://schemas.microsoft.com/office/drawing/2014/main" id="{C01C1962-E604-2D5A-CF33-F8C80825C270}"/>
                </a:ext>
              </a:extLst>
            </p:cNvPr>
            <p:cNvGrpSpPr/>
            <p:nvPr/>
          </p:nvGrpSpPr>
          <p:grpSpPr>
            <a:xfrm>
              <a:off x="-2026442" y="4267447"/>
              <a:ext cx="2027046" cy="2004253"/>
              <a:chOff x="4399442" y="2077820"/>
              <a:chExt cx="2980266" cy="2980266"/>
            </a:xfrm>
          </p:grpSpPr>
          <p:grpSp>
            <p:nvGrpSpPr>
              <p:cNvPr id="27" name="Group 26">
                <a:extLst>
                  <a:ext uri="{FF2B5EF4-FFF2-40B4-BE49-F238E27FC236}">
                    <a16:creationId xmlns:a16="http://schemas.microsoft.com/office/drawing/2014/main" id="{E470C8AA-B5C2-F0B3-3B9F-588A647FB8C8}"/>
                  </a:ext>
                </a:extLst>
              </p:cNvPr>
              <p:cNvGrpSpPr/>
              <p:nvPr/>
            </p:nvGrpSpPr>
            <p:grpSpPr>
              <a:xfrm>
                <a:off x="4399442" y="2077820"/>
                <a:ext cx="2980266" cy="2980266"/>
                <a:chOff x="5147733" y="0"/>
                <a:chExt cx="2980266" cy="2980266"/>
              </a:xfrm>
            </p:grpSpPr>
            <p:sp>
              <p:nvSpPr>
                <p:cNvPr id="29" name="Shape 28">
                  <a:extLst>
                    <a:ext uri="{FF2B5EF4-FFF2-40B4-BE49-F238E27FC236}">
                      <a16:creationId xmlns:a16="http://schemas.microsoft.com/office/drawing/2014/main" id="{7D3F57DD-7FFE-9C7B-05B2-0CF4CD957FF2}"/>
                    </a:ext>
                  </a:extLst>
                </p:cNvPr>
                <p:cNvSpPr/>
                <p:nvPr/>
              </p:nvSpPr>
              <p:spPr>
                <a:xfrm>
                  <a:off x="5147733" y="0"/>
                  <a:ext cx="2980266" cy="2980266"/>
                </a:xfrm>
                <a:prstGeom prst="gear9">
                  <a:avLst/>
                </a:pr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30" name="Shape 4">
                  <a:extLst>
                    <a:ext uri="{FF2B5EF4-FFF2-40B4-BE49-F238E27FC236}">
                      <a16:creationId xmlns:a16="http://schemas.microsoft.com/office/drawing/2014/main" id="{2775D3BB-7491-D6A8-8584-3EF5AD2598B0}"/>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28" name="Oval 27">
                <a:extLst>
                  <a:ext uri="{FF2B5EF4-FFF2-40B4-BE49-F238E27FC236}">
                    <a16:creationId xmlns:a16="http://schemas.microsoft.com/office/drawing/2014/main" id="{4E0526E7-9EA4-F739-2990-69F80E1F4087}"/>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CD93EAE8-6949-AA69-F63D-E66818CC4A18}"/>
                </a:ext>
              </a:extLst>
            </p:cNvPr>
            <p:cNvGrpSpPr/>
            <p:nvPr/>
          </p:nvGrpSpPr>
          <p:grpSpPr>
            <a:xfrm>
              <a:off x="-203498" y="1712386"/>
              <a:ext cx="2470349" cy="2442571"/>
              <a:chOff x="4399442" y="2077820"/>
              <a:chExt cx="2980266" cy="2980266"/>
            </a:xfrm>
          </p:grpSpPr>
          <p:grpSp>
            <p:nvGrpSpPr>
              <p:cNvPr id="32" name="Group 31">
                <a:extLst>
                  <a:ext uri="{FF2B5EF4-FFF2-40B4-BE49-F238E27FC236}">
                    <a16:creationId xmlns:a16="http://schemas.microsoft.com/office/drawing/2014/main" id="{B5556A40-6E83-D5B2-1D21-63581AD7CC36}"/>
                  </a:ext>
                </a:extLst>
              </p:cNvPr>
              <p:cNvGrpSpPr/>
              <p:nvPr/>
            </p:nvGrpSpPr>
            <p:grpSpPr>
              <a:xfrm>
                <a:off x="4399442" y="2077820"/>
                <a:ext cx="2980266" cy="2980266"/>
                <a:chOff x="5147733" y="0"/>
                <a:chExt cx="2980266" cy="2980266"/>
              </a:xfrm>
            </p:grpSpPr>
            <p:sp>
              <p:nvSpPr>
                <p:cNvPr id="34" name="Shape 33">
                  <a:extLst>
                    <a:ext uri="{FF2B5EF4-FFF2-40B4-BE49-F238E27FC236}">
                      <a16:creationId xmlns:a16="http://schemas.microsoft.com/office/drawing/2014/main" id="{6D0BFF19-8F83-075B-1439-43F1D6FE7A1B}"/>
                    </a:ext>
                  </a:extLst>
                </p:cNvPr>
                <p:cNvSpPr/>
                <p:nvPr/>
              </p:nvSpPr>
              <p:spPr>
                <a:xfrm>
                  <a:off x="5147733" y="0"/>
                  <a:ext cx="2980266" cy="2980266"/>
                </a:xfrm>
                <a:prstGeom prst="gear9">
                  <a:avLst/>
                </a:pr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35" name="Shape 4">
                  <a:extLst>
                    <a:ext uri="{FF2B5EF4-FFF2-40B4-BE49-F238E27FC236}">
                      <a16:creationId xmlns:a16="http://schemas.microsoft.com/office/drawing/2014/main" id="{1DB747F0-4562-B874-4BF2-6B7DBE4B6FB4}"/>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33" name="Oval 32">
                <a:extLst>
                  <a:ext uri="{FF2B5EF4-FFF2-40B4-BE49-F238E27FC236}">
                    <a16:creationId xmlns:a16="http://schemas.microsoft.com/office/drawing/2014/main" id="{4D53CDAF-CF8C-112B-0783-2384A4B149EB}"/>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A2F9824A-B155-4FCE-7C6D-43E3D6A99B9E}"/>
                </a:ext>
              </a:extLst>
            </p:cNvPr>
            <p:cNvGrpSpPr/>
            <p:nvPr/>
          </p:nvGrpSpPr>
          <p:grpSpPr>
            <a:xfrm>
              <a:off x="-2814268" y="1989663"/>
              <a:ext cx="2470349" cy="2442571"/>
              <a:chOff x="4399442" y="2077820"/>
              <a:chExt cx="2980266" cy="2980266"/>
            </a:xfrm>
          </p:grpSpPr>
          <p:grpSp>
            <p:nvGrpSpPr>
              <p:cNvPr id="37" name="Group 36">
                <a:extLst>
                  <a:ext uri="{FF2B5EF4-FFF2-40B4-BE49-F238E27FC236}">
                    <a16:creationId xmlns:a16="http://schemas.microsoft.com/office/drawing/2014/main" id="{965E5EA8-FA45-A76A-6456-65CAF68AA5F4}"/>
                  </a:ext>
                </a:extLst>
              </p:cNvPr>
              <p:cNvGrpSpPr/>
              <p:nvPr/>
            </p:nvGrpSpPr>
            <p:grpSpPr>
              <a:xfrm>
                <a:off x="4399442" y="2077820"/>
                <a:ext cx="2980266" cy="2980266"/>
                <a:chOff x="5147733" y="0"/>
                <a:chExt cx="2980266" cy="2980266"/>
              </a:xfrm>
            </p:grpSpPr>
            <p:sp>
              <p:nvSpPr>
                <p:cNvPr id="39" name="Shape 38">
                  <a:extLst>
                    <a:ext uri="{FF2B5EF4-FFF2-40B4-BE49-F238E27FC236}">
                      <a16:creationId xmlns:a16="http://schemas.microsoft.com/office/drawing/2014/main" id="{B9F9D230-F128-4D12-7C37-2D4552208C7D}"/>
                    </a:ext>
                  </a:extLst>
                </p:cNvPr>
                <p:cNvSpPr/>
                <p:nvPr/>
              </p:nvSpPr>
              <p:spPr>
                <a:xfrm>
                  <a:off x="5147733" y="0"/>
                  <a:ext cx="2980266" cy="2980266"/>
                </a:xfrm>
                <a:prstGeom prst="gear9">
                  <a:avLst/>
                </a:pr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40" name="Shape 4">
                  <a:extLst>
                    <a:ext uri="{FF2B5EF4-FFF2-40B4-BE49-F238E27FC236}">
                      <a16:creationId xmlns:a16="http://schemas.microsoft.com/office/drawing/2014/main" id="{07FAC787-86EE-4C19-CF75-CD0DA8B4633B}"/>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38" name="Oval 37">
                <a:extLst>
                  <a:ext uri="{FF2B5EF4-FFF2-40B4-BE49-F238E27FC236}">
                    <a16:creationId xmlns:a16="http://schemas.microsoft.com/office/drawing/2014/main" id="{7F49A5F4-E28D-C69F-3DAA-3771C232A20B}"/>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41" name="Group 40">
              <a:extLst>
                <a:ext uri="{FF2B5EF4-FFF2-40B4-BE49-F238E27FC236}">
                  <a16:creationId xmlns:a16="http://schemas.microsoft.com/office/drawing/2014/main" id="{6B55947C-511D-59A7-46E0-B2042D7EA900}"/>
                </a:ext>
              </a:extLst>
            </p:cNvPr>
            <p:cNvGrpSpPr/>
            <p:nvPr/>
          </p:nvGrpSpPr>
          <p:grpSpPr>
            <a:xfrm>
              <a:off x="-4237170" y="3698287"/>
              <a:ext cx="2443937" cy="2442571"/>
              <a:chOff x="4399442" y="2077820"/>
              <a:chExt cx="2980266" cy="2980266"/>
            </a:xfrm>
          </p:grpSpPr>
          <p:grpSp>
            <p:nvGrpSpPr>
              <p:cNvPr id="42" name="Group 41">
                <a:extLst>
                  <a:ext uri="{FF2B5EF4-FFF2-40B4-BE49-F238E27FC236}">
                    <a16:creationId xmlns:a16="http://schemas.microsoft.com/office/drawing/2014/main" id="{1BF352F5-AB9D-A023-92C1-8B29C2182BA2}"/>
                  </a:ext>
                </a:extLst>
              </p:cNvPr>
              <p:cNvGrpSpPr/>
              <p:nvPr/>
            </p:nvGrpSpPr>
            <p:grpSpPr>
              <a:xfrm>
                <a:off x="4399442" y="2077820"/>
                <a:ext cx="2980266" cy="2980266"/>
                <a:chOff x="5147733" y="0"/>
                <a:chExt cx="2980266" cy="2980266"/>
              </a:xfrm>
            </p:grpSpPr>
            <p:sp>
              <p:nvSpPr>
                <p:cNvPr id="44" name="Shape 43">
                  <a:extLst>
                    <a:ext uri="{FF2B5EF4-FFF2-40B4-BE49-F238E27FC236}">
                      <a16:creationId xmlns:a16="http://schemas.microsoft.com/office/drawing/2014/main" id="{C526C67E-8BB0-8193-BFE7-56ABC007F2B5}"/>
                    </a:ext>
                  </a:extLst>
                </p:cNvPr>
                <p:cNvSpPr/>
                <p:nvPr/>
              </p:nvSpPr>
              <p:spPr>
                <a:xfrm>
                  <a:off x="5147733" y="0"/>
                  <a:ext cx="2980266" cy="2980266"/>
                </a:xfrm>
                <a:prstGeom prst="gear9">
                  <a:avLst/>
                </a:pr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45" name="Shape 4">
                  <a:extLst>
                    <a:ext uri="{FF2B5EF4-FFF2-40B4-BE49-F238E27FC236}">
                      <a16:creationId xmlns:a16="http://schemas.microsoft.com/office/drawing/2014/main" id="{874F4E3A-136F-73A8-64F2-6E26BA4253D2}"/>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43" name="Oval 42">
                <a:extLst>
                  <a:ext uri="{FF2B5EF4-FFF2-40B4-BE49-F238E27FC236}">
                    <a16:creationId xmlns:a16="http://schemas.microsoft.com/office/drawing/2014/main" id="{E95A9B3A-AE9F-697A-DC46-3117373AD44A}"/>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05373A5D-1069-1471-C94F-5E71B1E3ED6A}"/>
                </a:ext>
              </a:extLst>
            </p:cNvPr>
            <p:cNvGrpSpPr/>
            <p:nvPr/>
          </p:nvGrpSpPr>
          <p:grpSpPr>
            <a:xfrm>
              <a:off x="841889" y="3819398"/>
              <a:ext cx="1810411" cy="1812686"/>
              <a:chOff x="4399442" y="2077820"/>
              <a:chExt cx="2980266" cy="2980266"/>
            </a:xfrm>
          </p:grpSpPr>
          <p:grpSp>
            <p:nvGrpSpPr>
              <p:cNvPr id="47" name="Group 46">
                <a:extLst>
                  <a:ext uri="{FF2B5EF4-FFF2-40B4-BE49-F238E27FC236}">
                    <a16:creationId xmlns:a16="http://schemas.microsoft.com/office/drawing/2014/main" id="{B1EAFBE4-13F8-0DF5-0818-112E14DE1401}"/>
                  </a:ext>
                </a:extLst>
              </p:cNvPr>
              <p:cNvGrpSpPr/>
              <p:nvPr/>
            </p:nvGrpSpPr>
            <p:grpSpPr>
              <a:xfrm>
                <a:off x="4399442" y="2077820"/>
                <a:ext cx="2980266" cy="2980266"/>
                <a:chOff x="5147733" y="0"/>
                <a:chExt cx="2980266" cy="2980266"/>
              </a:xfrm>
            </p:grpSpPr>
            <p:sp>
              <p:nvSpPr>
                <p:cNvPr id="49" name="Shape 48">
                  <a:extLst>
                    <a:ext uri="{FF2B5EF4-FFF2-40B4-BE49-F238E27FC236}">
                      <a16:creationId xmlns:a16="http://schemas.microsoft.com/office/drawing/2014/main" id="{62E546B4-A81E-F770-262A-F81E46D194E6}"/>
                    </a:ext>
                  </a:extLst>
                </p:cNvPr>
                <p:cNvSpPr/>
                <p:nvPr/>
              </p:nvSpPr>
              <p:spPr>
                <a:xfrm>
                  <a:off x="5147733" y="0"/>
                  <a:ext cx="2980266" cy="2980266"/>
                </a:xfrm>
                <a:prstGeom prst="gear9">
                  <a:avLst/>
                </a:pr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50" name="Shape 4">
                  <a:extLst>
                    <a:ext uri="{FF2B5EF4-FFF2-40B4-BE49-F238E27FC236}">
                      <a16:creationId xmlns:a16="http://schemas.microsoft.com/office/drawing/2014/main" id="{54B9D08D-6113-0489-496F-98AF208F6CAC}"/>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48" name="Oval 47">
                <a:extLst>
                  <a:ext uri="{FF2B5EF4-FFF2-40B4-BE49-F238E27FC236}">
                    <a16:creationId xmlns:a16="http://schemas.microsoft.com/office/drawing/2014/main" id="{B4F698A1-036F-0FF5-77D4-12DF10E6AB7E}"/>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51" name="Group 50">
              <a:extLst>
                <a:ext uri="{FF2B5EF4-FFF2-40B4-BE49-F238E27FC236}">
                  <a16:creationId xmlns:a16="http://schemas.microsoft.com/office/drawing/2014/main" id="{6F2CC64E-6612-A335-C921-D5F40E311B24}"/>
                </a:ext>
              </a:extLst>
            </p:cNvPr>
            <p:cNvGrpSpPr/>
            <p:nvPr/>
          </p:nvGrpSpPr>
          <p:grpSpPr>
            <a:xfrm>
              <a:off x="-157249" y="4852472"/>
              <a:ext cx="1286769" cy="1288386"/>
              <a:chOff x="4399442" y="2077820"/>
              <a:chExt cx="2980266" cy="2980266"/>
            </a:xfrm>
          </p:grpSpPr>
          <p:grpSp>
            <p:nvGrpSpPr>
              <p:cNvPr id="52" name="Group 51">
                <a:extLst>
                  <a:ext uri="{FF2B5EF4-FFF2-40B4-BE49-F238E27FC236}">
                    <a16:creationId xmlns:a16="http://schemas.microsoft.com/office/drawing/2014/main" id="{0DADABE0-EE21-8894-321A-CB388D60579C}"/>
                  </a:ext>
                </a:extLst>
              </p:cNvPr>
              <p:cNvGrpSpPr/>
              <p:nvPr/>
            </p:nvGrpSpPr>
            <p:grpSpPr>
              <a:xfrm>
                <a:off x="4399442" y="2077820"/>
                <a:ext cx="2980266" cy="2980266"/>
                <a:chOff x="5147733" y="0"/>
                <a:chExt cx="2980266" cy="2980266"/>
              </a:xfrm>
            </p:grpSpPr>
            <p:sp>
              <p:nvSpPr>
                <p:cNvPr id="54" name="Shape 53">
                  <a:extLst>
                    <a:ext uri="{FF2B5EF4-FFF2-40B4-BE49-F238E27FC236}">
                      <a16:creationId xmlns:a16="http://schemas.microsoft.com/office/drawing/2014/main" id="{CC90C6A4-9CD2-239A-4C72-6EFB032E355D}"/>
                    </a:ext>
                  </a:extLst>
                </p:cNvPr>
                <p:cNvSpPr/>
                <p:nvPr/>
              </p:nvSpPr>
              <p:spPr>
                <a:xfrm>
                  <a:off x="5147733" y="0"/>
                  <a:ext cx="2980266" cy="2980266"/>
                </a:xfrm>
                <a:prstGeom prst="gear9">
                  <a:avLst/>
                </a:pr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55" name="Shape 4">
                  <a:extLst>
                    <a:ext uri="{FF2B5EF4-FFF2-40B4-BE49-F238E27FC236}">
                      <a16:creationId xmlns:a16="http://schemas.microsoft.com/office/drawing/2014/main" id="{03CF89CC-8B67-32B0-EDD7-775E7E152148}"/>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53" name="Oval 52">
                <a:extLst>
                  <a:ext uri="{FF2B5EF4-FFF2-40B4-BE49-F238E27FC236}">
                    <a16:creationId xmlns:a16="http://schemas.microsoft.com/office/drawing/2014/main" id="{DE32A37E-BC34-683A-6D69-C57104016AB0}"/>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56" name="Group 55">
              <a:extLst>
                <a:ext uri="{FF2B5EF4-FFF2-40B4-BE49-F238E27FC236}">
                  <a16:creationId xmlns:a16="http://schemas.microsoft.com/office/drawing/2014/main" id="{E56988A0-73C7-F920-3D5A-9BB9FB384474}"/>
                </a:ext>
              </a:extLst>
            </p:cNvPr>
            <p:cNvGrpSpPr/>
            <p:nvPr/>
          </p:nvGrpSpPr>
          <p:grpSpPr>
            <a:xfrm>
              <a:off x="-192138" y="4235381"/>
              <a:ext cx="736733" cy="737659"/>
              <a:chOff x="4399442" y="2077820"/>
              <a:chExt cx="2980266" cy="2980266"/>
            </a:xfrm>
          </p:grpSpPr>
          <p:grpSp>
            <p:nvGrpSpPr>
              <p:cNvPr id="57" name="Group 56">
                <a:extLst>
                  <a:ext uri="{FF2B5EF4-FFF2-40B4-BE49-F238E27FC236}">
                    <a16:creationId xmlns:a16="http://schemas.microsoft.com/office/drawing/2014/main" id="{685864D5-A913-73CB-9845-D330F5773D08}"/>
                  </a:ext>
                </a:extLst>
              </p:cNvPr>
              <p:cNvGrpSpPr/>
              <p:nvPr/>
            </p:nvGrpSpPr>
            <p:grpSpPr>
              <a:xfrm>
                <a:off x="4399442" y="2077820"/>
                <a:ext cx="2980266" cy="2980266"/>
                <a:chOff x="5147733" y="0"/>
                <a:chExt cx="2980266" cy="2980266"/>
              </a:xfrm>
            </p:grpSpPr>
            <p:sp>
              <p:nvSpPr>
                <p:cNvPr id="59" name="Shape 58">
                  <a:extLst>
                    <a:ext uri="{FF2B5EF4-FFF2-40B4-BE49-F238E27FC236}">
                      <a16:creationId xmlns:a16="http://schemas.microsoft.com/office/drawing/2014/main" id="{F60876C4-6C58-D9CA-4317-2F9A94B5C8A0}"/>
                    </a:ext>
                  </a:extLst>
                </p:cNvPr>
                <p:cNvSpPr/>
                <p:nvPr/>
              </p:nvSpPr>
              <p:spPr>
                <a:xfrm>
                  <a:off x="5147733" y="0"/>
                  <a:ext cx="2980266" cy="2980266"/>
                </a:xfrm>
                <a:prstGeom prst="gear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60" name="Shape 4">
                  <a:extLst>
                    <a:ext uri="{FF2B5EF4-FFF2-40B4-BE49-F238E27FC236}">
                      <a16:creationId xmlns:a16="http://schemas.microsoft.com/office/drawing/2014/main" id="{870A3320-958D-C0EF-281E-6920687B040A}"/>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58" name="Oval 57">
                <a:extLst>
                  <a:ext uri="{FF2B5EF4-FFF2-40B4-BE49-F238E27FC236}">
                    <a16:creationId xmlns:a16="http://schemas.microsoft.com/office/drawing/2014/main" id="{561DEDD2-72A6-F043-3C60-19716809B5C4}"/>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9A318CAE-38A8-C4A2-A994-4306034C1B94}"/>
                </a:ext>
              </a:extLst>
            </p:cNvPr>
            <p:cNvGrpSpPr/>
            <p:nvPr/>
          </p:nvGrpSpPr>
          <p:grpSpPr>
            <a:xfrm>
              <a:off x="-620327" y="3742068"/>
              <a:ext cx="736733" cy="737659"/>
              <a:chOff x="4399442" y="2077820"/>
              <a:chExt cx="2980266" cy="2980266"/>
            </a:xfrm>
          </p:grpSpPr>
          <p:grpSp>
            <p:nvGrpSpPr>
              <p:cNvPr id="62" name="Group 61">
                <a:extLst>
                  <a:ext uri="{FF2B5EF4-FFF2-40B4-BE49-F238E27FC236}">
                    <a16:creationId xmlns:a16="http://schemas.microsoft.com/office/drawing/2014/main" id="{84432831-B296-E1AC-6726-7E790062D031}"/>
                  </a:ext>
                </a:extLst>
              </p:cNvPr>
              <p:cNvGrpSpPr/>
              <p:nvPr/>
            </p:nvGrpSpPr>
            <p:grpSpPr>
              <a:xfrm>
                <a:off x="4399442" y="2077820"/>
                <a:ext cx="2980266" cy="2980266"/>
                <a:chOff x="5147733" y="0"/>
                <a:chExt cx="2980266" cy="2980266"/>
              </a:xfrm>
            </p:grpSpPr>
            <p:sp>
              <p:nvSpPr>
                <p:cNvPr id="1024" name="Shape 1023">
                  <a:extLst>
                    <a:ext uri="{FF2B5EF4-FFF2-40B4-BE49-F238E27FC236}">
                      <a16:creationId xmlns:a16="http://schemas.microsoft.com/office/drawing/2014/main" id="{05FBBA92-8325-DA3A-626A-EBE31F6EADE3}"/>
                    </a:ext>
                  </a:extLst>
                </p:cNvPr>
                <p:cNvSpPr/>
                <p:nvPr/>
              </p:nvSpPr>
              <p:spPr>
                <a:xfrm>
                  <a:off x="5147733" y="0"/>
                  <a:ext cx="2980266" cy="2980266"/>
                </a:xfrm>
                <a:prstGeom prst="gear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1025" name="Shape 4">
                  <a:extLst>
                    <a:ext uri="{FF2B5EF4-FFF2-40B4-BE49-F238E27FC236}">
                      <a16:creationId xmlns:a16="http://schemas.microsoft.com/office/drawing/2014/main" id="{7D821FE1-F9C7-A25C-BEB9-51807A81D5A0}"/>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63" name="Oval 62">
                <a:extLst>
                  <a:ext uri="{FF2B5EF4-FFF2-40B4-BE49-F238E27FC236}">
                    <a16:creationId xmlns:a16="http://schemas.microsoft.com/office/drawing/2014/main" id="{51965E8B-AF6F-706E-EB3A-676262334DCF}"/>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pic>
          <p:nvPicPr>
            <p:cNvPr id="1027" name="Picture 1026">
              <a:extLst>
                <a:ext uri="{FF2B5EF4-FFF2-40B4-BE49-F238E27FC236}">
                  <a16:creationId xmlns:a16="http://schemas.microsoft.com/office/drawing/2014/main" id="{72B905E8-7FF3-2D59-FB83-804BE2CF9B0B}"/>
                </a:ext>
              </a:extLst>
            </p:cNvPr>
            <p:cNvPicPr>
              <a:picLocks noChangeAspect="1"/>
            </p:cNvPicPr>
            <p:nvPr/>
          </p:nvPicPr>
          <p:blipFill>
            <a:blip r:embed="rId6">
              <a:alphaModFix amt="43000"/>
            </a:blip>
            <a:stretch>
              <a:fillRect/>
            </a:stretch>
          </p:blipFill>
          <p:spPr>
            <a:xfrm>
              <a:off x="-2306738" y="3444886"/>
              <a:ext cx="1312575" cy="4550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29" name="Picture 8" descr="Ultimate Glossary of Dynamics 365 Finance &amp; Operations Terms">
              <a:extLst>
                <a:ext uri="{FF2B5EF4-FFF2-40B4-BE49-F238E27FC236}">
                  <a16:creationId xmlns:a16="http://schemas.microsoft.com/office/drawing/2014/main" id="{57D4B6FC-5593-9A58-FB2D-5989D5D3A7CF}"/>
                </a:ext>
              </a:extLst>
            </p:cNvPr>
            <p:cNvPicPr>
              <a:picLocks noChangeAspect="1" noChangeArrowheads="1"/>
            </p:cNvPicPr>
            <p:nvPr/>
          </p:nvPicPr>
          <p:blipFill rotWithShape="1">
            <a:blip r:embed="rId7">
              <a:alphaModFix amt="43000"/>
              <a:extLst>
                <a:ext uri="{28A0092B-C50C-407E-A947-70E740481C1C}">
                  <a14:useLocalDpi xmlns:a14="http://schemas.microsoft.com/office/drawing/2010/main" val="0"/>
                </a:ext>
              </a:extLst>
            </a:blip>
            <a:srcRect l="21927" t="12978" r="21903" b="5438"/>
            <a:stretch/>
          </p:blipFill>
          <p:spPr bwMode="auto">
            <a:xfrm>
              <a:off x="-838480" y="3123079"/>
              <a:ext cx="1153274" cy="7968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30" name="Picture 12" descr="PACS and AI Orchestration | GE HealthCare (United States)">
              <a:extLst>
                <a:ext uri="{FF2B5EF4-FFF2-40B4-BE49-F238E27FC236}">
                  <a16:creationId xmlns:a16="http://schemas.microsoft.com/office/drawing/2014/main" id="{D6F1B212-6C36-6A5F-8754-DB1C19C04644}"/>
                </a:ext>
              </a:extLst>
            </p:cNvPr>
            <p:cNvPicPr>
              <a:picLocks noChangeAspect="1" noChangeArrowheads="1"/>
            </p:cNvPicPr>
            <p:nvPr/>
          </p:nvPicPr>
          <p:blipFill rotWithShape="1">
            <a:blip r:embed="rId8">
              <a:alphaModFix amt="43000"/>
              <a:extLst>
                <a:ext uri="{28A0092B-C50C-407E-A947-70E740481C1C}">
                  <a14:useLocalDpi xmlns:a14="http://schemas.microsoft.com/office/drawing/2010/main" val="0"/>
                </a:ext>
              </a:extLst>
            </a:blip>
            <a:srcRect l="13547" t="30964" r="14531" b="30096"/>
            <a:stretch/>
          </p:blipFill>
          <p:spPr bwMode="auto">
            <a:xfrm>
              <a:off x="-4172752" y="3423682"/>
              <a:ext cx="1655581" cy="47059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31" name="Picture 1030">
              <a:extLst>
                <a:ext uri="{FF2B5EF4-FFF2-40B4-BE49-F238E27FC236}">
                  <a16:creationId xmlns:a16="http://schemas.microsoft.com/office/drawing/2014/main" id="{C58AF287-9EE3-FF7C-5AE7-656F08F0A1C1}"/>
                </a:ext>
              </a:extLst>
            </p:cNvPr>
            <p:cNvPicPr>
              <a:picLocks noChangeAspect="1"/>
            </p:cNvPicPr>
            <p:nvPr/>
          </p:nvPicPr>
          <p:blipFill>
            <a:blip r:embed="rId9">
              <a:alphaModFix amt="43000"/>
            </a:blip>
            <a:stretch>
              <a:fillRect/>
            </a:stretch>
          </p:blipFill>
          <p:spPr>
            <a:xfrm>
              <a:off x="-2975486" y="2577791"/>
              <a:ext cx="2036184" cy="6967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32" name="Picture 1031">
              <a:extLst>
                <a:ext uri="{FF2B5EF4-FFF2-40B4-BE49-F238E27FC236}">
                  <a16:creationId xmlns:a16="http://schemas.microsoft.com/office/drawing/2014/main" id="{0656EEF3-FED8-8546-FD46-9DD529A71CF1}"/>
                </a:ext>
              </a:extLst>
            </p:cNvPr>
            <p:cNvPicPr>
              <a:picLocks noChangeAspect="1"/>
            </p:cNvPicPr>
            <p:nvPr/>
          </p:nvPicPr>
          <p:blipFill>
            <a:blip r:embed="rId10">
              <a:alphaModFix amt="43000"/>
            </a:blip>
            <a:stretch>
              <a:fillRect/>
            </a:stretch>
          </p:blipFill>
          <p:spPr>
            <a:xfrm>
              <a:off x="-3548370" y="4483495"/>
              <a:ext cx="1398184" cy="1682663"/>
            </a:xfrm>
            <a:prstGeom prst="rect">
              <a:avLst/>
            </a:prstGeom>
            <a:effectLst>
              <a:softEdge rad="63500"/>
            </a:effectLst>
          </p:spPr>
        </p:pic>
        <p:pic>
          <p:nvPicPr>
            <p:cNvPr id="1033" name="Picture 16" descr="Oracle Rdb Contact Information, 57% OFF">
              <a:extLst>
                <a:ext uri="{FF2B5EF4-FFF2-40B4-BE49-F238E27FC236}">
                  <a16:creationId xmlns:a16="http://schemas.microsoft.com/office/drawing/2014/main" id="{EA427879-0D92-30C1-1C50-51ACF5505F77}"/>
                </a:ext>
              </a:extLst>
            </p:cNvPr>
            <p:cNvPicPr>
              <a:picLocks noChangeAspect="1" noChangeArrowheads="1"/>
            </p:cNvPicPr>
            <p:nvPr/>
          </p:nvPicPr>
          <p:blipFill rotWithShape="1">
            <a:blip r:embed="rId11">
              <a:alphaModFix amt="43000"/>
              <a:extLst>
                <a:ext uri="{28A0092B-C50C-407E-A947-70E740481C1C}">
                  <a14:useLocalDpi xmlns:a14="http://schemas.microsoft.com/office/drawing/2010/main" val="0"/>
                </a:ext>
              </a:extLst>
            </a:blip>
            <a:srcRect l="4211" r="17119"/>
            <a:stretch/>
          </p:blipFill>
          <p:spPr bwMode="auto">
            <a:xfrm>
              <a:off x="-1439543" y="4815106"/>
              <a:ext cx="1027632" cy="130625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034" name="Picture 1033">
              <a:extLst>
                <a:ext uri="{FF2B5EF4-FFF2-40B4-BE49-F238E27FC236}">
                  <a16:creationId xmlns:a16="http://schemas.microsoft.com/office/drawing/2014/main" id="{19477E10-52D2-E17D-1A2C-34EBE4E0846B}"/>
                </a:ext>
              </a:extLst>
            </p:cNvPr>
            <p:cNvPicPr>
              <a:picLocks noChangeAspect="1"/>
            </p:cNvPicPr>
            <p:nvPr/>
          </p:nvPicPr>
          <p:blipFill>
            <a:blip r:embed="rId12">
              <a:alphaModFix amt="43000"/>
            </a:blip>
            <a:stretch>
              <a:fillRect/>
            </a:stretch>
          </p:blipFill>
          <p:spPr>
            <a:xfrm>
              <a:off x="-195186" y="5312970"/>
              <a:ext cx="1364920" cy="1306256"/>
            </a:xfrm>
            <a:prstGeom prst="rect">
              <a:avLst/>
            </a:prstGeom>
            <a:effectLst>
              <a:softEdge rad="114300"/>
            </a:effectLst>
          </p:spPr>
        </p:pic>
        <p:sp>
          <p:nvSpPr>
            <p:cNvPr id="1035" name="Arrow: Left-Right 1034">
              <a:extLst>
                <a:ext uri="{FF2B5EF4-FFF2-40B4-BE49-F238E27FC236}">
                  <a16:creationId xmlns:a16="http://schemas.microsoft.com/office/drawing/2014/main" id="{C8F0D9E0-AA7A-F7A8-A6D4-6A274BE0751E}"/>
                </a:ext>
              </a:extLst>
            </p:cNvPr>
            <p:cNvSpPr/>
            <p:nvPr/>
          </p:nvSpPr>
          <p:spPr>
            <a:xfrm>
              <a:off x="-809144" y="5386126"/>
              <a:ext cx="883462" cy="325912"/>
            </a:xfrm>
            <a:prstGeom prst="lef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9050">
              <a:solidFill>
                <a:schemeClr val="tx1"/>
              </a:solidFill>
            </a:ln>
            <a:scene3d>
              <a:camera prst="perspectiveRelaxedModerately"/>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pic>
          <p:nvPicPr>
            <p:cNvPr id="1036" name="Picture 1035">
              <a:extLst>
                <a:ext uri="{FF2B5EF4-FFF2-40B4-BE49-F238E27FC236}">
                  <a16:creationId xmlns:a16="http://schemas.microsoft.com/office/drawing/2014/main" id="{93E7C57C-8FFF-3730-EDDE-F557F0919032}"/>
                </a:ext>
              </a:extLst>
            </p:cNvPr>
            <p:cNvPicPr>
              <a:picLocks noChangeAspect="1"/>
            </p:cNvPicPr>
            <p:nvPr/>
          </p:nvPicPr>
          <p:blipFill>
            <a:blip r:embed="rId13">
              <a:alphaModFix amt="43000"/>
            </a:blip>
            <a:stretch>
              <a:fillRect/>
            </a:stretch>
          </p:blipFill>
          <p:spPr>
            <a:xfrm>
              <a:off x="856336" y="4325672"/>
              <a:ext cx="2583779" cy="1811344"/>
            </a:xfrm>
            <a:prstGeom prst="rect">
              <a:avLst/>
            </a:prstGeom>
            <a:effectLst>
              <a:softEdge rad="317500"/>
            </a:effectLst>
          </p:spPr>
        </p:pic>
        <p:sp>
          <p:nvSpPr>
            <p:cNvPr id="1037" name="TextBox 1036">
              <a:extLst>
                <a:ext uri="{FF2B5EF4-FFF2-40B4-BE49-F238E27FC236}">
                  <a16:creationId xmlns:a16="http://schemas.microsoft.com/office/drawing/2014/main" id="{5E89AD15-1E49-1276-1DC0-EEB2C24B0FE3}"/>
                </a:ext>
              </a:extLst>
            </p:cNvPr>
            <p:cNvSpPr txBox="1"/>
            <p:nvPr/>
          </p:nvSpPr>
          <p:spPr>
            <a:xfrm>
              <a:off x="-1344255" y="6121361"/>
              <a:ext cx="1037139" cy="483319"/>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Oracle</a:t>
              </a:r>
            </a:p>
          </p:txBody>
        </p:sp>
        <p:sp>
          <p:nvSpPr>
            <p:cNvPr id="1038" name="TextBox 1037">
              <a:extLst>
                <a:ext uri="{FF2B5EF4-FFF2-40B4-BE49-F238E27FC236}">
                  <a16:creationId xmlns:a16="http://schemas.microsoft.com/office/drawing/2014/main" id="{ACD48B37-B089-1522-CF3F-3D0B2478D988}"/>
                </a:ext>
              </a:extLst>
            </p:cNvPr>
            <p:cNvSpPr txBox="1"/>
            <p:nvPr/>
          </p:nvSpPr>
          <p:spPr>
            <a:xfrm>
              <a:off x="-3318000" y="6062553"/>
              <a:ext cx="1321602" cy="834823"/>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Serveurs</a:t>
              </a:r>
            </a:p>
            <a:p>
              <a:r>
                <a:rPr lang="fr-FR" sz="1600" dirty="0">
                  <a:latin typeface="Arial" panose="020B0604020202020204" pitchFamily="34" charset="0"/>
                  <a:cs typeface="Arial" panose="020B0604020202020204" pitchFamily="34" charset="0"/>
                </a:rPr>
                <a:t>Storage</a:t>
              </a:r>
            </a:p>
          </p:txBody>
        </p:sp>
        <p:sp>
          <p:nvSpPr>
            <p:cNvPr id="1039" name="TextBox 1038">
              <a:extLst>
                <a:ext uri="{FF2B5EF4-FFF2-40B4-BE49-F238E27FC236}">
                  <a16:creationId xmlns:a16="http://schemas.microsoft.com/office/drawing/2014/main" id="{FBD3CDB9-089A-B1FB-1878-18899969BB7C}"/>
                </a:ext>
              </a:extLst>
            </p:cNvPr>
            <p:cNvSpPr txBox="1"/>
            <p:nvPr/>
          </p:nvSpPr>
          <p:spPr>
            <a:xfrm>
              <a:off x="-119688" y="6550332"/>
              <a:ext cx="1770426" cy="834823"/>
            </a:xfrm>
            <a:prstGeom prst="rect">
              <a:avLst/>
            </a:prstGeom>
            <a:noFill/>
          </p:spPr>
          <p:txBody>
            <a:bodyPr wrap="none" rtlCol="0">
              <a:spAutoFit/>
            </a:bodyPr>
            <a:lstStyle/>
            <a:p>
              <a:r>
                <a:rPr lang="fr-FR" sz="1600" dirty="0" err="1">
                  <a:latin typeface="Arial" panose="020B0604020202020204" pitchFamily="34" charset="0"/>
                  <a:cs typeface="Arial" panose="020B0604020202020204" pitchFamily="34" charset="0"/>
                </a:rPr>
                <a:t>Replication</a:t>
              </a:r>
              <a:endParaRPr lang="fr-FR" sz="1600" dirty="0">
                <a:latin typeface="Arial" panose="020B0604020202020204" pitchFamily="34" charset="0"/>
                <a:cs typeface="Arial" panose="020B0604020202020204" pitchFamily="34" charset="0"/>
              </a:endParaRPr>
            </a:p>
            <a:p>
              <a:r>
                <a:rPr lang="fr-FR" sz="1600" dirty="0">
                  <a:latin typeface="Arial" panose="020B0604020202020204" pitchFamily="34" charset="0"/>
                  <a:cs typeface="Arial" panose="020B0604020202020204" pitchFamily="34" charset="0"/>
                </a:rPr>
                <a:t>Site Secours</a:t>
              </a:r>
            </a:p>
          </p:txBody>
        </p:sp>
        <p:sp>
          <p:nvSpPr>
            <p:cNvPr id="1040" name="TextBox 1039">
              <a:extLst>
                <a:ext uri="{FF2B5EF4-FFF2-40B4-BE49-F238E27FC236}">
                  <a16:creationId xmlns:a16="http://schemas.microsoft.com/office/drawing/2014/main" id="{D0125096-DB87-7A52-D778-2777352E05A2}"/>
                </a:ext>
              </a:extLst>
            </p:cNvPr>
            <p:cNvSpPr txBox="1"/>
            <p:nvPr/>
          </p:nvSpPr>
          <p:spPr>
            <a:xfrm>
              <a:off x="1288338" y="5805318"/>
              <a:ext cx="1719774" cy="1889338"/>
            </a:xfrm>
            <a:prstGeom prst="rect">
              <a:avLst/>
            </a:prstGeom>
            <a:noFill/>
          </p:spPr>
          <p:txBody>
            <a:bodyPr wrap="square" rtlCol="0">
              <a:spAutoFit/>
            </a:bodyPr>
            <a:lstStyle/>
            <a:p>
              <a:r>
                <a:rPr lang="fr-FR" sz="1600" dirty="0">
                  <a:latin typeface="Arial" panose="020B0604020202020204" pitchFamily="34" charset="0"/>
                  <a:cs typeface="Arial" panose="020B0604020202020204" pitchFamily="34" charset="0"/>
                </a:rPr>
                <a:t>Extension et Redondance du</a:t>
              </a:r>
            </a:p>
            <a:p>
              <a:r>
                <a:rPr lang="fr-FR" sz="1600" dirty="0" err="1">
                  <a:latin typeface="Arial" panose="020B0604020202020204" pitchFamily="34" charset="0"/>
                  <a:cs typeface="Arial" panose="020B0604020202020204" pitchFamily="34" charset="0"/>
                </a:rPr>
                <a:t>Reseau</a:t>
              </a:r>
              <a:r>
                <a:rPr lang="fr-FR" sz="1600" dirty="0">
                  <a:latin typeface="Arial" panose="020B0604020202020204" pitchFamily="34" charset="0"/>
                  <a:cs typeface="Arial" panose="020B0604020202020204" pitchFamily="34" charset="0"/>
                </a:rPr>
                <a:t>/ Wifi</a:t>
              </a:r>
            </a:p>
          </p:txBody>
        </p:sp>
        <p:pic>
          <p:nvPicPr>
            <p:cNvPr id="1041" name="Picture 1040">
              <a:extLst>
                <a:ext uri="{FF2B5EF4-FFF2-40B4-BE49-F238E27FC236}">
                  <a16:creationId xmlns:a16="http://schemas.microsoft.com/office/drawing/2014/main" id="{57879B0C-74D2-E2D1-3E7C-87D1D2989996}"/>
                </a:ext>
              </a:extLst>
            </p:cNvPr>
            <p:cNvPicPr>
              <a:picLocks noChangeAspect="1"/>
            </p:cNvPicPr>
            <p:nvPr/>
          </p:nvPicPr>
          <p:blipFill>
            <a:blip r:embed="rId14">
              <a:alphaModFix amt="43000"/>
            </a:blip>
            <a:stretch>
              <a:fillRect/>
            </a:stretch>
          </p:blipFill>
          <p:spPr>
            <a:xfrm>
              <a:off x="-824562" y="2296365"/>
              <a:ext cx="1153274" cy="6701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42" name="Picture 28" descr="Office 365 Nonprofit Email">
              <a:extLst>
                <a:ext uri="{FF2B5EF4-FFF2-40B4-BE49-F238E27FC236}">
                  <a16:creationId xmlns:a16="http://schemas.microsoft.com/office/drawing/2014/main" id="{C82D4A61-8190-CA7C-2B59-4D35565DDBFE}"/>
                </a:ext>
              </a:extLst>
            </p:cNvPr>
            <p:cNvPicPr>
              <a:picLocks noChangeAspect="1" noChangeArrowheads="1"/>
            </p:cNvPicPr>
            <p:nvPr/>
          </p:nvPicPr>
          <p:blipFill>
            <a:blip r:embed="rId15">
              <a:alphaModFix amt="43000"/>
              <a:extLst>
                <a:ext uri="{28A0092B-C50C-407E-A947-70E740481C1C}">
                  <a14:useLocalDpi xmlns:a14="http://schemas.microsoft.com/office/drawing/2010/main" val="0"/>
                </a:ext>
              </a:extLst>
            </a:blip>
            <a:srcRect/>
            <a:stretch>
              <a:fillRect/>
            </a:stretch>
          </p:blipFill>
          <p:spPr bwMode="auto">
            <a:xfrm>
              <a:off x="434060" y="2318210"/>
              <a:ext cx="2178871" cy="168603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Arrow: Left 16">
            <a:extLst>
              <a:ext uri="{FF2B5EF4-FFF2-40B4-BE49-F238E27FC236}">
                <a16:creationId xmlns:a16="http://schemas.microsoft.com/office/drawing/2014/main" id="{3FC8C4BE-2CA9-DFE1-63DB-D9F336079A83}"/>
              </a:ext>
            </a:extLst>
          </p:cNvPr>
          <p:cNvSpPr/>
          <p:nvPr/>
        </p:nvSpPr>
        <p:spPr>
          <a:xfrm rot="809960">
            <a:off x="1864307" y="3427729"/>
            <a:ext cx="4571888" cy="330933"/>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sz="1350">
              <a:latin typeface="Arial" panose="020B0604020202020204" pitchFamily="34" charset="0"/>
              <a:cs typeface="Arial" panose="020B0604020202020204" pitchFamily="34" charset="0"/>
            </a:endParaRPr>
          </a:p>
        </p:txBody>
      </p:sp>
      <p:sp>
        <p:nvSpPr>
          <p:cNvPr id="26" name="Arrow: Left 25">
            <a:extLst>
              <a:ext uri="{FF2B5EF4-FFF2-40B4-BE49-F238E27FC236}">
                <a16:creationId xmlns:a16="http://schemas.microsoft.com/office/drawing/2014/main" id="{9483B18E-148C-019E-937D-E18FDEE22E1C}"/>
              </a:ext>
            </a:extLst>
          </p:cNvPr>
          <p:cNvSpPr/>
          <p:nvPr/>
        </p:nvSpPr>
        <p:spPr>
          <a:xfrm>
            <a:off x="2633087" y="4569261"/>
            <a:ext cx="3778579" cy="330933"/>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sz="135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9D512F2-A6D0-B384-D197-9EE17AA2981C}"/>
              </a:ext>
            </a:extLst>
          </p:cNvPr>
          <p:cNvSpPr/>
          <p:nvPr/>
        </p:nvSpPr>
        <p:spPr>
          <a:xfrm>
            <a:off x="4230376" y="2285847"/>
            <a:ext cx="1225547" cy="648206"/>
          </a:xfrm>
          <a:prstGeom prst="rect">
            <a:avLst/>
          </a:prstGeom>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50" dirty="0">
                <a:latin typeface="Arial" panose="020B0604020202020204" pitchFamily="34" charset="0"/>
                <a:cs typeface="Arial" panose="020B0604020202020204" pitchFamily="34" charset="0"/>
              </a:rPr>
              <a:t>SQL calls/ </a:t>
            </a:r>
            <a:r>
              <a:rPr lang="en-US" sz="1350" dirty="0" err="1">
                <a:latin typeface="Arial" panose="020B0604020202020204" pitchFamily="34" charset="0"/>
                <a:cs typeface="Arial" panose="020B0604020202020204" pitchFamily="34" charset="0"/>
              </a:rPr>
              <a:t>Dedallus</a:t>
            </a:r>
            <a:r>
              <a:rPr lang="en-US" sz="1350" dirty="0">
                <a:latin typeface="Arial" panose="020B0604020202020204" pitchFamily="34" charset="0"/>
                <a:cs typeface="Arial" panose="020B0604020202020204" pitchFamily="34" charset="0"/>
              </a:rPr>
              <a:t> FHIR Server</a:t>
            </a:r>
            <a:endParaRPr lang="fr-FR" sz="1350" dirty="0">
              <a:latin typeface="Arial" panose="020B0604020202020204" pitchFamily="34" charset="0"/>
              <a:cs typeface="Arial" panose="020B0604020202020204" pitchFamily="34" charset="0"/>
            </a:endParaRPr>
          </a:p>
        </p:txBody>
      </p:sp>
      <p:sp>
        <p:nvSpPr>
          <p:cNvPr id="25" name="Arrow: Left 24">
            <a:extLst>
              <a:ext uri="{FF2B5EF4-FFF2-40B4-BE49-F238E27FC236}">
                <a16:creationId xmlns:a16="http://schemas.microsoft.com/office/drawing/2014/main" id="{22C641ED-28B8-28DC-3888-D24B3D11C157}"/>
              </a:ext>
            </a:extLst>
          </p:cNvPr>
          <p:cNvSpPr/>
          <p:nvPr/>
        </p:nvSpPr>
        <p:spPr>
          <a:xfrm rot="2139256">
            <a:off x="5243490" y="3006971"/>
            <a:ext cx="1298879" cy="330933"/>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sz="135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9106F5C-3A24-3556-E1EC-A0C36792C212}"/>
              </a:ext>
            </a:extLst>
          </p:cNvPr>
          <p:cNvPicPr>
            <a:picLocks noChangeAspect="1"/>
          </p:cNvPicPr>
          <p:nvPr/>
        </p:nvPicPr>
        <p:blipFill>
          <a:blip r:embed="rId16"/>
          <a:stretch>
            <a:fillRect/>
          </a:stretch>
        </p:blipFill>
        <p:spPr>
          <a:xfrm>
            <a:off x="8961169" y="1615912"/>
            <a:ext cx="812476" cy="21981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Rectangle: Top Corners Rounded 6">
            <a:extLst>
              <a:ext uri="{FF2B5EF4-FFF2-40B4-BE49-F238E27FC236}">
                <a16:creationId xmlns:a16="http://schemas.microsoft.com/office/drawing/2014/main" id="{391901EB-E4C1-ABB1-4F4D-CF37AB9EA9CE}"/>
              </a:ext>
            </a:extLst>
          </p:cNvPr>
          <p:cNvSpPr/>
          <p:nvPr/>
        </p:nvSpPr>
        <p:spPr>
          <a:xfrm rot="18188617">
            <a:off x="6048845" y="3921040"/>
            <a:ext cx="3121334" cy="328547"/>
          </a:xfrm>
          <a:prstGeom prst="round2Same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isometricOffAxis2Right"/>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r>
              <a:rPr lang="en-US" sz="1350" dirty="0">
                <a:latin typeface="Arial" panose="020B0604020202020204" pitchFamily="34" charset="0"/>
                <a:cs typeface="Arial" panose="020B0604020202020204" pitchFamily="34" charset="0"/>
              </a:rPr>
              <a:t>Security</a:t>
            </a:r>
            <a:endParaRPr lang="fr-FR"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741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F2394-4402-CFCD-D07A-44E03B0EE6F8}"/>
            </a:ext>
          </a:extLst>
        </p:cNvPr>
        <p:cNvGrpSpPr/>
        <p:nvPr/>
      </p:nvGrpSpPr>
      <p:grpSpPr>
        <a:xfrm>
          <a:off x="0" y="0"/>
          <a:ext cx="0" cy="0"/>
          <a:chOff x="0" y="0"/>
          <a:chExt cx="0" cy="0"/>
        </a:xfrm>
      </p:grpSpPr>
      <p:pic>
        <p:nvPicPr>
          <p:cNvPr id="3" name="Picture 6" descr="hdf-logo-english">
            <a:extLst>
              <a:ext uri="{FF2B5EF4-FFF2-40B4-BE49-F238E27FC236}">
                <a16:creationId xmlns:a16="http://schemas.microsoft.com/office/drawing/2014/main" id="{0F7048DB-0A53-3934-CBC5-1293ED1DF8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7" t="1" r="-11383" b="-1"/>
          <a:stretch/>
        </p:blipFill>
        <p:spPr bwMode="auto">
          <a:xfrm>
            <a:off x="9981258" y="167879"/>
            <a:ext cx="1864703" cy="525542"/>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pic>
      <p:sp>
        <p:nvSpPr>
          <p:cNvPr id="6" name="object 13">
            <a:extLst>
              <a:ext uri="{FF2B5EF4-FFF2-40B4-BE49-F238E27FC236}">
                <a16:creationId xmlns:a16="http://schemas.microsoft.com/office/drawing/2014/main" id="{4D8DC1E5-7AAF-3ECF-9149-11F60B511FD0}"/>
              </a:ext>
            </a:extLst>
          </p:cNvPr>
          <p:cNvSpPr/>
          <p:nvPr/>
        </p:nvSpPr>
        <p:spPr>
          <a:xfrm>
            <a:off x="153616" y="151361"/>
            <a:ext cx="9583771" cy="399945"/>
          </a:xfrm>
          <a:custGeom>
            <a:avLst/>
            <a:gdLst/>
            <a:ahLst/>
            <a:cxnLst/>
            <a:rect l="l" t="t" r="r" b="b"/>
            <a:pathLst>
              <a:path w="5363210" h="171450">
                <a:moveTo>
                  <a:pt x="5363108" y="0"/>
                </a:moveTo>
                <a:lnTo>
                  <a:pt x="0" y="0"/>
                </a:lnTo>
                <a:lnTo>
                  <a:pt x="0" y="171450"/>
                </a:lnTo>
                <a:lnTo>
                  <a:pt x="5363108" y="171450"/>
                </a:lnTo>
                <a:lnTo>
                  <a:pt x="5363108" y="0"/>
                </a:lnTo>
                <a:close/>
              </a:path>
            </a:pathLst>
          </a:custGeom>
          <a:solidFill>
            <a:srgbClr val="009DB7"/>
          </a:solidFill>
          <a:effectLst>
            <a:reflection blurRad="6350" stA="50000" endA="300" endPos="55000" dir="5400000" sy="-100000" algn="bl" rotWithShape="0"/>
          </a:effectLst>
        </p:spPr>
        <p:txBody>
          <a:bodyPr wrap="square" lIns="0" tIns="0" rIns="0" bIns="0" rtlCol="0" anchor="ctr"/>
          <a:lstStyle/>
          <a:p>
            <a:r>
              <a:rPr lang="fr-FR" sz="2000" b="1" kern="0" dirty="0">
                <a:solidFill>
                  <a:srgbClr val="FFFFFF"/>
                </a:solidFill>
                <a:latin typeface="Arial" panose="020B0604020202020204" pitchFamily="34" charset="0"/>
                <a:ea typeface="ＭＳ Ｐゴシック" pitchFamily="100" charset="-128"/>
                <a:cs typeface="Arial" panose="020B0604020202020204" pitchFamily="34" charset="0"/>
              </a:rPr>
              <a:t>Les Enjeux</a:t>
            </a:r>
            <a:endParaRPr lang="fr-FR" sz="20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6CA609-DD86-A492-467A-A622DB0B641A}"/>
              </a:ext>
            </a:extLst>
          </p:cNvPr>
          <p:cNvSpPr txBox="1"/>
          <p:nvPr/>
        </p:nvSpPr>
        <p:spPr>
          <a:xfrm>
            <a:off x="131619" y="889675"/>
            <a:ext cx="10455102" cy="5693866"/>
          </a:xfrm>
          <a:prstGeom prst="rect">
            <a:avLst/>
          </a:prstGeom>
          <a:noFill/>
        </p:spPr>
        <p:txBody>
          <a:bodyPr wrap="square" rtlCol="0">
            <a:spAutoFit/>
          </a:bodyPr>
          <a:lstStyle/>
          <a:p>
            <a:pPr marL="285750" indent="-285750" algn="just">
              <a:buFont typeface="Wingdings" panose="05000000000000000000" pitchFamily="2" charset="2"/>
              <a:buChar char="Ø"/>
            </a:pPr>
            <a:r>
              <a:rPr lang="fr-FR" sz="2800" dirty="0"/>
              <a:t>DX‑Care offre une ouverture d’intégration via interfaces FHIR/HL7, mais celle‑ci demeure complexe, délicate et dépendante du support et des priorités de l’éditeur</a:t>
            </a:r>
          </a:p>
          <a:p>
            <a:pPr marL="285750" indent="-285750" algn="just">
              <a:buFont typeface="Wingdings" panose="05000000000000000000" pitchFamily="2" charset="2"/>
              <a:buChar char="Ø"/>
            </a:pPr>
            <a:endParaRPr lang="fr-FR" sz="2800" dirty="0"/>
          </a:p>
          <a:p>
            <a:pPr marL="285750" indent="-285750" algn="just">
              <a:buFont typeface="Wingdings" panose="05000000000000000000" pitchFamily="2" charset="2"/>
              <a:buChar char="Ø"/>
            </a:pPr>
            <a:r>
              <a:rPr lang="fr-FR" sz="2800" dirty="0"/>
              <a:t>La carence d’APIs et la difficulté de leur insertion dans les écrans DX-Care limite une intégration rapide et fluide avec des nouvelles applications satellites .</a:t>
            </a:r>
          </a:p>
          <a:p>
            <a:pPr marL="285750" indent="-285750" algn="just">
              <a:buFont typeface="Wingdings" panose="05000000000000000000" pitchFamily="2" charset="2"/>
              <a:buChar char="Ø"/>
            </a:pPr>
            <a:endParaRPr lang="fr-FR" sz="2800" dirty="0"/>
          </a:p>
          <a:p>
            <a:pPr marL="285750" indent="-285750" algn="just">
              <a:buFont typeface="Wingdings" panose="05000000000000000000" pitchFamily="2" charset="2"/>
              <a:buChar char="Ø"/>
            </a:pPr>
            <a:r>
              <a:rPr lang="fr-FR" sz="2800" dirty="0"/>
              <a:t>DX‑Care ne permet ni la création de nouveaux écrans, ni des développements locaux au niveau IHM, réduisant la flexibilité et l’innovation du SI et la réponse aux besoins urgents et croissants des services médicaux (comme par exemple l’intégration de fonctions d’Intelligence Artificielle ,…) au sein du </a:t>
            </a:r>
            <a:r>
              <a:rPr lang="fr-FR" sz="2800" dirty="0" err="1"/>
              <a:t>medical</a:t>
            </a:r>
            <a:r>
              <a:rPr lang="fr-FR" sz="2800" dirty="0"/>
              <a:t> record</a:t>
            </a:r>
          </a:p>
        </p:txBody>
      </p:sp>
    </p:spTree>
    <p:extLst>
      <p:ext uri="{BB962C8B-B14F-4D97-AF65-F5344CB8AC3E}">
        <p14:creationId xmlns:p14="http://schemas.microsoft.com/office/powerpoint/2010/main" val="12529099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23B8-159E-0EBF-77BE-37526493F437}"/>
              </a:ext>
            </a:extLst>
          </p:cNvPr>
          <p:cNvSpPr>
            <a:spLocks noGrp="1"/>
          </p:cNvSpPr>
          <p:nvPr>
            <p:ph type="title"/>
          </p:nvPr>
        </p:nvSpPr>
        <p:spPr>
          <a:xfrm>
            <a:off x="417159" y="1311238"/>
            <a:ext cx="11499922" cy="2043953"/>
          </a:xfrm>
        </p:spPr>
        <p:txBody>
          <a:bodyPr vert="horz" lIns="91440" tIns="45720" rIns="91440" bIns="45720" rtlCol="0" anchor="t">
            <a:noAutofit/>
          </a:bodyPr>
          <a:lstStyle/>
          <a:p>
            <a:r>
              <a:rPr lang="fr-FR" sz="2800" i="1" dirty="0"/>
              <a:t>(Cas Pratique) :  </a:t>
            </a:r>
            <a:r>
              <a:rPr lang="fr-FR" sz="2800" dirty="0"/>
              <a:t>Un médecin ou Résident travaille normalement sur DX-Care. À l’aide d’une combinaison de touches, il déclenche un script configuré dans la nouvelle application demandée qu’on va référencer par ‘</a:t>
            </a:r>
            <a:r>
              <a:rPr lang="fr-FR" sz="2800" dirty="0" err="1"/>
              <a:t>HackApp</a:t>
            </a:r>
            <a:r>
              <a:rPr lang="fr-FR" sz="2800" dirty="0"/>
              <a:t>’, </a:t>
            </a:r>
            <a:r>
              <a:rPr lang="fr-FR" sz="2800" dirty="0" err="1"/>
              <a:t>HackApp</a:t>
            </a:r>
            <a:r>
              <a:rPr lang="fr-FR" sz="2800" dirty="0"/>
              <a:t> travaille en background de façon transparente, elle agit comme un Man-in-the-Middle : Elle lance une application externe, par exemple une IA de transcription et de résumé vocal, via des appels API. L’application externe </a:t>
            </a:r>
            <a:r>
              <a:rPr lang="fr-FR" sz="2800" dirty="0" err="1"/>
              <a:t>concertit</a:t>
            </a:r>
            <a:r>
              <a:rPr lang="fr-FR" sz="2800" dirty="0"/>
              <a:t> le message vocal enregistre en une </a:t>
            </a:r>
            <a:r>
              <a:rPr lang="fr-FR" sz="2800" dirty="0" err="1"/>
              <a:t>synthese</a:t>
            </a:r>
            <a:r>
              <a:rPr lang="fr-FR" sz="2800" dirty="0"/>
              <a:t> Texte bien </a:t>
            </a:r>
            <a:r>
              <a:rPr lang="fr-FR" sz="2800" dirty="0" err="1"/>
              <a:t>structuree</a:t>
            </a:r>
            <a:r>
              <a:rPr lang="fr-FR" sz="2800" dirty="0"/>
              <a:t> et renvoie le résultat exclusivement à </a:t>
            </a:r>
            <a:r>
              <a:rPr lang="fr-FR" sz="2800" dirty="0" err="1"/>
              <a:t>HackApp</a:t>
            </a:r>
            <a:r>
              <a:rPr lang="fr-FR" sz="2800" dirty="0"/>
              <a:t>. </a:t>
            </a:r>
            <a:r>
              <a:rPr lang="fr-FR" sz="2800" dirty="0" err="1"/>
              <a:t>HackApp</a:t>
            </a:r>
            <a:r>
              <a:rPr lang="fr-FR" sz="2800" dirty="0"/>
              <a:t> transforme les message </a:t>
            </a:r>
            <a:r>
              <a:rPr lang="fr-FR" sz="2800" dirty="0" err="1"/>
              <a:t>recu</a:t>
            </a:r>
            <a:r>
              <a:rPr lang="fr-FR" sz="2800" dirty="0"/>
              <a:t> et insère les données automatiquement dans le champ clinique précis de DX-Care, selon le script défini préalablement. Tout le process est </a:t>
            </a:r>
            <a:r>
              <a:rPr lang="fr-FR" sz="2800" dirty="0" err="1"/>
              <a:t>preconfigure</a:t>
            </a:r>
            <a:r>
              <a:rPr lang="fr-FR" sz="2800" dirty="0"/>
              <a:t>,  sécurisé et transparent pour l’utilisateur.</a:t>
            </a:r>
            <a:br>
              <a:rPr lang="fr-FR" sz="2800" dirty="0"/>
            </a:br>
            <a:br>
              <a:rPr lang="fr-FR" sz="2800" dirty="0"/>
            </a:br>
            <a:r>
              <a:rPr lang="fr-FR" sz="2800" dirty="0"/>
              <a:t>=&gt; DX-Care reste inchangé. </a:t>
            </a:r>
            <a:r>
              <a:rPr lang="fr-FR" sz="2800" dirty="0" err="1"/>
              <a:t>HackApp</a:t>
            </a:r>
            <a:r>
              <a:rPr lang="fr-FR" sz="2800" dirty="0"/>
              <a:t> orchestre les intégrations de façon transparente</a:t>
            </a:r>
            <a:br>
              <a:rPr lang="fr-FR" sz="2800" dirty="0"/>
            </a:br>
            <a:br>
              <a:rPr lang="fr-FR" sz="2800" dirty="0"/>
            </a:br>
            <a:br>
              <a:rPr lang="fr-FR" sz="2800" dirty="0"/>
            </a:br>
            <a:br>
              <a:rPr lang="fr-FR" sz="2800" dirty="0"/>
            </a:br>
            <a:br>
              <a:rPr lang="fr-FR" sz="2800" dirty="0"/>
            </a:br>
            <a:br>
              <a:rPr lang="fr-FR" sz="2800" dirty="0"/>
            </a:br>
            <a:r>
              <a:rPr lang="fr-FR" sz="2800" dirty="0"/>
              <a:t> </a:t>
            </a:r>
            <a:br>
              <a:rPr lang="fr-FR" sz="2800" dirty="0"/>
            </a:br>
            <a:br>
              <a:rPr lang="fr-FR" sz="2800" dirty="0"/>
            </a:br>
            <a:br>
              <a:rPr lang="fr-FR" sz="2800" dirty="0"/>
            </a:br>
            <a:br>
              <a:rPr lang="fr-FR" sz="2800" dirty="0"/>
            </a:br>
            <a:endParaRPr lang="fr-FR" sz="2800" dirty="0"/>
          </a:p>
        </p:txBody>
      </p:sp>
      <p:pic>
        <p:nvPicPr>
          <p:cNvPr id="3" name="Picture 6" descr="hdf-logo-english">
            <a:extLst>
              <a:ext uri="{FF2B5EF4-FFF2-40B4-BE49-F238E27FC236}">
                <a16:creationId xmlns:a16="http://schemas.microsoft.com/office/drawing/2014/main" id="{FCC478F9-D3A7-14F6-39B4-AC6F094C0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7" t="1" r="-11383" b="-1"/>
          <a:stretch/>
        </p:blipFill>
        <p:spPr bwMode="auto">
          <a:xfrm>
            <a:off x="9981258" y="167879"/>
            <a:ext cx="1864703" cy="525542"/>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pic>
      <p:sp>
        <p:nvSpPr>
          <p:cNvPr id="6" name="object 13">
            <a:extLst>
              <a:ext uri="{FF2B5EF4-FFF2-40B4-BE49-F238E27FC236}">
                <a16:creationId xmlns:a16="http://schemas.microsoft.com/office/drawing/2014/main" id="{1C93CD6E-466A-1B79-0AE0-4E526443E9C5}"/>
              </a:ext>
            </a:extLst>
          </p:cNvPr>
          <p:cNvSpPr/>
          <p:nvPr/>
        </p:nvSpPr>
        <p:spPr>
          <a:xfrm>
            <a:off x="153616" y="151361"/>
            <a:ext cx="9583771" cy="399945"/>
          </a:xfrm>
          <a:custGeom>
            <a:avLst/>
            <a:gdLst/>
            <a:ahLst/>
            <a:cxnLst/>
            <a:rect l="l" t="t" r="r" b="b"/>
            <a:pathLst>
              <a:path w="5363210" h="171450">
                <a:moveTo>
                  <a:pt x="5363108" y="0"/>
                </a:moveTo>
                <a:lnTo>
                  <a:pt x="0" y="0"/>
                </a:lnTo>
                <a:lnTo>
                  <a:pt x="0" y="171450"/>
                </a:lnTo>
                <a:lnTo>
                  <a:pt x="5363108" y="171450"/>
                </a:lnTo>
                <a:lnTo>
                  <a:pt x="5363108" y="0"/>
                </a:lnTo>
                <a:close/>
              </a:path>
            </a:pathLst>
          </a:custGeom>
          <a:solidFill>
            <a:srgbClr val="009DB7"/>
          </a:solidFill>
          <a:effectLst>
            <a:reflection blurRad="6350" stA="50000" endA="300" endPos="55000" dir="5400000" sy="-100000" algn="bl" rotWithShape="0"/>
          </a:effectLst>
        </p:spPr>
        <p:txBody>
          <a:bodyPr wrap="square" lIns="0" tIns="0" rIns="0" bIns="0" rtlCol="0" anchor="ctr"/>
          <a:lstStyle/>
          <a:p>
            <a:r>
              <a:rPr lang="en-US" sz="2000" b="1" kern="0" dirty="0">
                <a:solidFill>
                  <a:srgbClr val="FFFFFF"/>
                </a:solidFill>
                <a:latin typeface="Arial" panose="020B0604020202020204" pitchFamily="34" charset="0"/>
                <a:ea typeface="ＭＳ Ｐゴシック" pitchFamily="100" charset="-128"/>
                <a:cs typeface="Arial" panose="020B0604020202020204" pitchFamily="34" charset="0"/>
              </a:rPr>
              <a:t>C</a:t>
            </a:r>
            <a:r>
              <a:rPr lang="fr-FR" sz="2000" b="1" kern="0" dirty="0">
                <a:solidFill>
                  <a:srgbClr val="FFFFFF"/>
                </a:solidFill>
                <a:latin typeface="Arial" panose="020B0604020202020204" pitchFamily="34" charset="0"/>
                <a:ea typeface="ＭＳ Ｐゴシック" pitchFamily="100" charset="-128"/>
                <a:cs typeface="Arial" panose="020B0604020202020204" pitchFamily="34" charset="0"/>
              </a:rPr>
              <a:t>e qui est demandé :</a:t>
            </a:r>
            <a:endParaRPr lang="fr-FR"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36419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DAD32-DDEF-80DD-17B1-11CE0217E908}"/>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3FF58BD2-226C-FC2A-21FE-B867EC6ADE02}"/>
              </a:ext>
            </a:extLst>
          </p:cNvPr>
          <p:cNvPicPr>
            <a:picLocks noChangeAspect="1"/>
          </p:cNvPicPr>
          <p:nvPr/>
        </p:nvPicPr>
        <p:blipFill>
          <a:blip r:embed="rId3"/>
          <a:stretch>
            <a:fillRect/>
          </a:stretch>
        </p:blipFill>
        <p:spPr>
          <a:xfrm>
            <a:off x="1114314" y="693420"/>
            <a:ext cx="8745009" cy="3756659"/>
          </a:xfrm>
          <a:prstGeom prst="rect">
            <a:avLst/>
          </a:prstGeom>
        </p:spPr>
      </p:pic>
      <p:pic>
        <p:nvPicPr>
          <p:cNvPr id="3" name="Picture 6" descr="hdf-logo-english">
            <a:extLst>
              <a:ext uri="{FF2B5EF4-FFF2-40B4-BE49-F238E27FC236}">
                <a16:creationId xmlns:a16="http://schemas.microsoft.com/office/drawing/2014/main" id="{D943F017-29AA-8EF2-000A-0FE4E1BDB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7" t="1" r="-11383" b="-1"/>
          <a:stretch/>
        </p:blipFill>
        <p:spPr bwMode="auto">
          <a:xfrm>
            <a:off x="9981258" y="167879"/>
            <a:ext cx="1864703" cy="525542"/>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pic>
      <p:sp>
        <p:nvSpPr>
          <p:cNvPr id="6" name="object 13">
            <a:extLst>
              <a:ext uri="{FF2B5EF4-FFF2-40B4-BE49-F238E27FC236}">
                <a16:creationId xmlns:a16="http://schemas.microsoft.com/office/drawing/2014/main" id="{8A040449-601C-F91B-1D8D-2CF428BE2D52}"/>
              </a:ext>
            </a:extLst>
          </p:cNvPr>
          <p:cNvSpPr/>
          <p:nvPr/>
        </p:nvSpPr>
        <p:spPr>
          <a:xfrm>
            <a:off x="112976" y="167879"/>
            <a:ext cx="9583771" cy="399945"/>
          </a:xfrm>
          <a:custGeom>
            <a:avLst/>
            <a:gdLst/>
            <a:ahLst/>
            <a:cxnLst/>
            <a:rect l="l" t="t" r="r" b="b"/>
            <a:pathLst>
              <a:path w="5363210" h="171450">
                <a:moveTo>
                  <a:pt x="5363108" y="0"/>
                </a:moveTo>
                <a:lnTo>
                  <a:pt x="0" y="0"/>
                </a:lnTo>
                <a:lnTo>
                  <a:pt x="0" y="171450"/>
                </a:lnTo>
                <a:lnTo>
                  <a:pt x="5363108" y="171450"/>
                </a:lnTo>
                <a:lnTo>
                  <a:pt x="5363108" y="0"/>
                </a:lnTo>
                <a:close/>
              </a:path>
            </a:pathLst>
          </a:custGeom>
          <a:solidFill>
            <a:srgbClr val="009DB7"/>
          </a:solidFill>
          <a:effectLst>
            <a:reflection blurRad="6350" stA="50000" endA="300" endPos="55000" dir="5400000" sy="-100000" algn="bl" rotWithShape="0"/>
          </a:effectLst>
        </p:spPr>
        <p:txBody>
          <a:bodyPr wrap="square" lIns="0" tIns="0" rIns="0" bIns="0" rtlCol="0" anchor="ctr"/>
          <a:lstStyle/>
          <a:p>
            <a:r>
              <a:rPr lang="en-US" sz="2000" b="1" kern="0" dirty="0">
                <a:solidFill>
                  <a:srgbClr val="FFFFFF"/>
                </a:solidFill>
                <a:latin typeface="Arial" panose="020B0604020202020204" pitchFamily="34" charset="0"/>
                <a:ea typeface="ＭＳ Ｐゴシック" pitchFamily="100" charset="-128"/>
                <a:cs typeface="Arial" panose="020B0604020202020204" pitchFamily="34" charset="0"/>
              </a:rPr>
              <a:t>C</a:t>
            </a:r>
            <a:r>
              <a:rPr lang="fr-FR" sz="2000" b="1" kern="0" dirty="0">
                <a:solidFill>
                  <a:srgbClr val="FFFFFF"/>
                </a:solidFill>
                <a:latin typeface="Arial" panose="020B0604020202020204" pitchFamily="34" charset="0"/>
                <a:ea typeface="ＭＳ Ｐゴシック" pitchFamily="100" charset="-128"/>
                <a:cs typeface="Arial" panose="020B0604020202020204" pitchFamily="34" charset="0"/>
              </a:rPr>
              <a:t>e qui est demandé :</a:t>
            </a:r>
            <a:endParaRPr lang="fr-FR" sz="2000"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3FA0719-7DEB-8962-81ED-F42532314512}"/>
              </a:ext>
            </a:extLst>
          </p:cNvPr>
          <p:cNvSpPr txBox="1"/>
          <p:nvPr/>
        </p:nvSpPr>
        <p:spPr>
          <a:xfrm>
            <a:off x="316230" y="4321686"/>
            <a:ext cx="11701780" cy="2308324"/>
          </a:xfrm>
          <a:prstGeom prst="rect">
            <a:avLst/>
          </a:prstGeom>
          <a:noFill/>
        </p:spPr>
        <p:txBody>
          <a:bodyPr wrap="square">
            <a:spAutoFit/>
          </a:bodyPr>
          <a:lstStyle/>
          <a:p>
            <a:r>
              <a:rPr lang="fr-FR" dirty="0"/>
              <a:t>1️⃣ </a:t>
            </a:r>
            <a:r>
              <a:rPr lang="fr-FR" dirty="0" err="1"/>
              <a:t>Hotkey</a:t>
            </a:r>
            <a:r>
              <a:rPr lang="fr-FR" dirty="0"/>
              <a:t> (DX-Care → </a:t>
            </a:r>
            <a:r>
              <a:rPr lang="fr-FR" dirty="0" err="1"/>
              <a:t>HackApp</a:t>
            </a:r>
            <a:r>
              <a:rPr lang="fr-FR" dirty="0"/>
              <a:t>)L’utilisateur travaille sur DX-</a:t>
            </a:r>
            <a:r>
              <a:rPr lang="fr-FR" dirty="0" err="1"/>
              <a:t>Care,Une</a:t>
            </a:r>
            <a:r>
              <a:rPr lang="fr-FR" dirty="0"/>
              <a:t> combinaison de touches est déclenchée➜ Signal envoyé à </a:t>
            </a:r>
            <a:r>
              <a:rPr lang="fr-FR" dirty="0" err="1"/>
              <a:t>HackApp</a:t>
            </a:r>
            <a:r>
              <a:rPr lang="fr-FR" dirty="0"/>
              <a:t>. </a:t>
            </a:r>
          </a:p>
          <a:p>
            <a:r>
              <a:rPr lang="fr-FR" dirty="0"/>
              <a:t>2️⃣ Script sur </a:t>
            </a:r>
            <a:r>
              <a:rPr lang="fr-FR" dirty="0" err="1"/>
              <a:t>HackApp</a:t>
            </a:r>
            <a:r>
              <a:rPr lang="fr-FR" dirty="0"/>
              <a:t> selon la configuration (champ cible DX-Care, app externe, format attendu)</a:t>
            </a:r>
          </a:p>
          <a:p>
            <a:r>
              <a:rPr lang="fr-FR" dirty="0"/>
              <a:t>3️⃣ API Call (</a:t>
            </a:r>
            <a:r>
              <a:rPr lang="fr-FR" dirty="0" err="1"/>
              <a:t>HackApp</a:t>
            </a:r>
            <a:r>
              <a:rPr lang="fr-FR" dirty="0"/>
              <a:t> → Application externe)</a:t>
            </a:r>
            <a:r>
              <a:rPr lang="fr-FR" dirty="0" err="1"/>
              <a:t>HackApp</a:t>
            </a:r>
            <a:r>
              <a:rPr lang="fr-FR" dirty="0"/>
              <a:t> appelle l’application externe (ex : IA vocale)Appel API REST ,Envoi des données nécessaires.</a:t>
            </a:r>
          </a:p>
          <a:p>
            <a:r>
              <a:rPr lang="fr-FR" dirty="0"/>
              <a:t>4️⃣ </a:t>
            </a:r>
            <a:r>
              <a:rPr lang="fr-FR" dirty="0" err="1"/>
              <a:t>Response</a:t>
            </a:r>
            <a:r>
              <a:rPr lang="fr-FR" dirty="0"/>
              <a:t> (Application externe → </a:t>
            </a:r>
            <a:r>
              <a:rPr lang="fr-FR" dirty="0" err="1"/>
              <a:t>HackApp</a:t>
            </a:r>
            <a:r>
              <a:rPr lang="fr-FR" dirty="0"/>
              <a:t>) </a:t>
            </a:r>
          </a:p>
          <a:p>
            <a:r>
              <a:rPr lang="fr-FR" dirty="0"/>
              <a:t>5️⃣ Insertion dans DX-Care (</a:t>
            </a:r>
            <a:r>
              <a:rPr lang="fr-FR" dirty="0" err="1"/>
              <a:t>HackApp</a:t>
            </a:r>
            <a:r>
              <a:rPr lang="fr-FR" dirty="0"/>
              <a:t> → DX-Care)</a:t>
            </a:r>
            <a:r>
              <a:rPr lang="fr-FR" dirty="0" err="1"/>
              <a:t>HackApp</a:t>
            </a:r>
            <a:r>
              <a:rPr lang="fr-FR" dirty="0"/>
              <a:t> insère automatiquement la </a:t>
            </a:r>
            <a:r>
              <a:rPr lang="fr-FR" dirty="0" err="1"/>
              <a:t>donnéeDans</a:t>
            </a:r>
            <a:r>
              <a:rPr lang="fr-FR" dirty="0"/>
              <a:t> le champ DX-Care préconfiguré .</a:t>
            </a:r>
          </a:p>
        </p:txBody>
      </p:sp>
    </p:spTree>
    <p:extLst>
      <p:ext uri="{BB962C8B-B14F-4D97-AF65-F5344CB8AC3E}">
        <p14:creationId xmlns:p14="http://schemas.microsoft.com/office/powerpoint/2010/main" val="8959842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F7624-732E-D581-67F2-64C562229AC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22E9A227-3031-97A6-2B5B-30EA22D41C5B}"/>
              </a:ext>
            </a:extLst>
          </p:cNvPr>
          <p:cNvPicPr>
            <a:picLocks noChangeAspect="1"/>
          </p:cNvPicPr>
          <p:nvPr/>
        </p:nvPicPr>
        <p:blipFill>
          <a:blip r:embed="rId3"/>
          <a:stretch>
            <a:fillRect/>
          </a:stretch>
        </p:blipFill>
        <p:spPr>
          <a:xfrm>
            <a:off x="3428663" y="718824"/>
            <a:ext cx="1343212" cy="857370"/>
          </a:xfrm>
          <a:prstGeom prst="rect">
            <a:avLst/>
          </a:prstGeom>
          <a:effectLst>
            <a:outerShdw blurRad="50800" dist="38100" dir="10800000" algn="r" rotWithShape="0">
              <a:prstClr val="black">
                <a:alpha val="40000"/>
              </a:prstClr>
            </a:outerShdw>
          </a:effectLst>
          <a:scene3d>
            <a:camera prst="orthographicFront"/>
            <a:lightRig rig="threePt" dir="t"/>
          </a:scene3d>
          <a:sp3d>
            <a:bevelT/>
          </a:sp3d>
        </p:spPr>
      </p:pic>
      <p:sp>
        <p:nvSpPr>
          <p:cNvPr id="25" name="Rectangle 24">
            <a:extLst>
              <a:ext uri="{FF2B5EF4-FFF2-40B4-BE49-F238E27FC236}">
                <a16:creationId xmlns:a16="http://schemas.microsoft.com/office/drawing/2014/main" id="{ECBAD8DF-9439-7E8C-81CE-BA401853F9DE}"/>
              </a:ext>
            </a:extLst>
          </p:cNvPr>
          <p:cNvSpPr/>
          <p:nvPr/>
        </p:nvSpPr>
        <p:spPr>
          <a:xfrm>
            <a:off x="5943599" y="845821"/>
            <a:ext cx="5203187" cy="4759754"/>
          </a:xfrm>
          <a:prstGeom prst="rect">
            <a:avLst/>
          </a:prstGeom>
          <a:solidFill>
            <a:srgbClr val="02A1BB"/>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21">
            <a:extLst>
              <a:ext uri="{FF2B5EF4-FFF2-40B4-BE49-F238E27FC236}">
                <a16:creationId xmlns:a16="http://schemas.microsoft.com/office/drawing/2014/main" id="{A03F9124-B668-3AAB-3B6F-C159438FA94A}"/>
              </a:ext>
            </a:extLst>
          </p:cNvPr>
          <p:cNvSpPr/>
          <p:nvPr/>
        </p:nvSpPr>
        <p:spPr>
          <a:xfrm>
            <a:off x="-21425" y="2136022"/>
            <a:ext cx="4164042" cy="3522979"/>
          </a:xfrm>
          <a:prstGeom prst="rect">
            <a:avLst/>
          </a:prstGeom>
          <a:solidFill>
            <a:schemeClr val="bg2">
              <a:lumMod val="9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4" name="Picture 6" descr="abstract blue cloud computing network digital technology">
            <a:extLst>
              <a:ext uri="{FF2B5EF4-FFF2-40B4-BE49-F238E27FC236}">
                <a16:creationId xmlns:a16="http://schemas.microsoft.com/office/drawing/2014/main" id="{F125488C-3DD3-BBE0-981A-8ED99019F901}"/>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ackgroundRemoval t="29480" b="68887" l="20381" r="80235"/>
                    </a14:imgEffect>
                  </a14:imgLayer>
                </a14:imgProps>
              </a:ext>
              <a:ext uri="{28A0092B-C50C-407E-A947-70E740481C1C}">
                <a14:useLocalDpi xmlns:a14="http://schemas.microsoft.com/office/drawing/2010/main" val="0"/>
              </a:ext>
            </a:extLst>
          </a:blip>
          <a:srcRect l="12900" t="24554" r="12283" b="26187"/>
          <a:stretch>
            <a:fillRect/>
          </a:stretch>
        </p:blipFill>
        <p:spPr bwMode="auto">
          <a:xfrm>
            <a:off x="6446661" y="874334"/>
            <a:ext cx="3415911" cy="20637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hdf-logo-english">
            <a:extLst>
              <a:ext uri="{FF2B5EF4-FFF2-40B4-BE49-F238E27FC236}">
                <a16:creationId xmlns:a16="http://schemas.microsoft.com/office/drawing/2014/main" id="{4AED8179-C7A6-5BBD-DC33-5AB6E16750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7" t="1" r="-11383" b="-1"/>
          <a:stretch/>
        </p:blipFill>
        <p:spPr bwMode="auto">
          <a:xfrm>
            <a:off x="9981258" y="167879"/>
            <a:ext cx="1864703" cy="525542"/>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pic>
      <p:sp>
        <p:nvSpPr>
          <p:cNvPr id="6" name="object 13">
            <a:extLst>
              <a:ext uri="{FF2B5EF4-FFF2-40B4-BE49-F238E27FC236}">
                <a16:creationId xmlns:a16="http://schemas.microsoft.com/office/drawing/2014/main" id="{0FD13956-C387-5846-242D-FFD1BA60EB1C}"/>
              </a:ext>
            </a:extLst>
          </p:cNvPr>
          <p:cNvSpPr/>
          <p:nvPr/>
        </p:nvSpPr>
        <p:spPr>
          <a:xfrm>
            <a:off x="147635" y="109841"/>
            <a:ext cx="9583771" cy="399945"/>
          </a:xfrm>
          <a:custGeom>
            <a:avLst/>
            <a:gdLst/>
            <a:ahLst/>
            <a:cxnLst/>
            <a:rect l="l" t="t" r="r" b="b"/>
            <a:pathLst>
              <a:path w="5363210" h="171450">
                <a:moveTo>
                  <a:pt x="5363108" y="0"/>
                </a:moveTo>
                <a:lnTo>
                  <a:pt x="0" y="0"/>
                </a:lnTo>
                <a:lnTo>
                  <a:pt x="0" y="171450"/>
                </a:lnTo>
                <a:lnTo>
                  <a:pt x="5363108" y="171450"/>
                </a:lnTo>
                <a:lnTo>
                  <a:pt x="5363108" y="0"/>
                </a:lnTo>
                <a:close/>
              </a:path>
            </a:pathLst>
          </a:custGeom>
          <a:solidFill>
            <a:srgbClr val="009DB7"/>
          </a:solidFill>
          <a:effectLst>
            <a:reflection blurRad="6350" stA="50000" endA="300" endPos="55000" dir="5400000" sy="-100000" algn="bl" rotWithShape="0"/>
          </a:effectLst>
        </p:spPr>
        <p:txBody>
          <a:bodyPr wrap="square" lIns="0" tIns="0" rIns="0" bIns="0" rtlCol="0" anchor="ctr"/>
          <a:lstStyle/>
          <a:p>
            <a:r>
              <a:rPr lang="en-US" sz="2000" b="1" kern="0" dirty="0">
                <a:solidFill>
                  <a:srgbClr val="FFFFFF"/>
                </a:solidFill>
                <a:latin typeface="Arial" panose="020B0604020202020204" pitchFamily="34" charset="0"/>
                <a:ea typeface="ＭＳ Ｐゴシック" pitchFamily="100" charset="-128"/>
                <a:cs typeface="Arial" panose="020B0604020202020204" pitchFamily="34" charset="0"/>
              </a:rPr>
              <a:t>Environnement de travail</a:t>
            </a:r>
            <a:endParaRPr lang="fr-FR" sz="2000" b="1" dirty="0">
              <a:solidFill>
                <a:schemeClr val="bg1"/>
              </a:solidFill>
              <a:latin typeface="Arial" panose="020B0604020202020204" pitchFamily="34" charset="0"/>
              <a:cs typeface="Arial" panose="020B0604020202020204" pitchFamily="34" charset="0"/>
            </a:endParaRPr>
          </a:p>
        </p:txBody>
      </p:sp>
      <p:pic>
        <p:nvPicPr>
          <p:cNvPr id="4" name="Graphic 3" descr="Room with laptops and chairs">
            <a:extLst>
              <a:ext uri="{FF2B5EF4-FFF2-40B4-BE49-F238E27FC236}">
                <a16:creationId xmlns:a16="http://schemas.microsoft.com/office/drawing/2014/main" id="{B29CB6D4-9E95-E097-A5CD-B388386DA7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 y="3195720"/>
            <a:ext cx="3702756" cy="2082800"/>
          </a:xfrm>
          <a:prstGeom prst="rect">
            <a:avLst/>
          </a:prstGeom>
        </p:spPr>
      </p:pic>
      <p:pic>
        <p:nvPicPr>
          <p:cNvPr id="7" name="Graphic 6" descr="An open laptop">
            <a:extLst>
              <a:ext uri="{FF2B5EF4-FFF2-40B4-BE49-F238E27FC236}">
                <a16:creationId xmlns:a16="http://schemas.microsoft.com/office/drawing/2014/main" id="{E5483BC8-FA5C-9A89-C4A0-E327820B57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79367" y="2815239"/>
            <a:ext cx="2009775" cy="1238250"/>
          </a:xfrm>
          <a:prstGeom prst="rect">
            <a:avLst/>
          </a:prstGeom>
          <a:effectLst>
            <a:glow rad="228600">
              <a:schemeClr val="accent4">
                <a:satMod val="175000"/>
                <a:alpha val="40000"/>
              </a:schemeClr>
            </a:glow>
          </a:effectLst>
          <a:scene3d>
            <a:camera prst="orthographicFront"/>
            <a:lightRig rig="threePt" dir="t"/>
          </a:scene3d>
          <a:sp3d>
            <a:bevelT/>
          </a:sp3d>
        </p:spPr>
      </p:pic>
      <p:sp>
        <p:nvSpPr>
          <p:cNvPr id="8" name="AutoShape 2" descr="Virtru Secure Share for Microsoft OneDrive">
            <a:extLst>
              <a:ext uri="{FF2B5EF4-FFF2-40B4-BE49-F238E27FC236}">
                <a16:creationId xmlns:a16="http://schemas.microsoft.com/office/drawing/2014/main" id="{8061AD09-20C6-CE9B-0399-B552F3C831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4" descr="Virtru Secure Share for Microsoft OneDrive">
            <a:extLst>
              <a:ext uri="{FF2B5EF4-FFF2-40B4-BE49-F238E27FC236}">
                <a16:creationId xmlns:a16="http://schemas.microsoft.com/office/drawing/2014/main" id="{D8BF3702-1D20-4820-BEBA-0B4E9FBF83A9}"/>
              </a:ext>
            </a:extLst>
          </p:cNvPr>
          <p:cNvSpPr>
            <a:spLocks noChangeAspect="1" noChangeArrowheads="1"/>
          </p:cNvSpPr>
          <p:nvPr/>
        </p:nvSpPr>
        <p:spPr bwMode="auto">
          <a:xfrm>
            <a:off x="6006305" y="3429000"/>
            <a:ext cx="2702560" cy="27025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4" name="Picture 13">
            <a:extLst>
              <a:ext uri="{FF2B5EF4-FFF2-40B4-BE49-F238E27FC236}">
                <a16:creationId xmlns:a16="http://schemas.microsoft.com/office/drawing/2014/main" id="{AF82FD08-1EE3-DE31-B70B-F16A59041AA0}"/>
              </a:ext>
            </a:extLst>
          </p:cNvPr>
          <p:cNvPicPr>
            <a:picLocks noChangeAspect="1"/>
          </p:cNvPicPr>
          <p:nvPr/>
        </p:nvPicPr>
        <p:blipFill>
          <a:blip r:embed="rId11"/>
          <a:stretch>
            <a:fillRect/>
          </a:stretch>
        </p:blipFill>
        <p:spPr>
          <a:xfrm>
            <a:off x="7911818" y="2401260"/>
            <a:ext cx="2036184" cy="6967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6" descr="Oracle Rdb Contact Information, 57% OFF">
            <a:extLst>
              <a:ext uri="{FF2B5EF4-FFF2-40B4-BE49-F238E27FC236}">
                <a16:creationId xmlns:a16="http://schemas.microsoft.com/office/drawing/2014/main" id="{6D1A4568-4281-5D95-8043-7F5BF3586AF4}"/>
              </a:ext>
            </a:extLst>
          </p:cNvPr>
          <p:cNvPicPr>
            <a:picLocks noChangeAspect="1" noChangeArrowheads="1"/>
          </p:cNvPicPr>
          <p:nvPr/>
        </p:nvPicPr>
        <p:blipFill rotWithShape="1">
          <a:blip r:embed="rId12">
            <a:alphaModFix amt="85000"/>
            <a:extLst>
              <a:ext uri="{28A0092B-C50C-407E-A947-70E740481C1C}">
                <a14:useLocalDpi xmlns:a14="http://schemas.microsoft.com/office/drawing/2010/main" val="0"/>
              </a:ext>
            </a:extLst>
          </a:blip>
          <a:srcRect l="4211" r="17119"/>
          <a:stretch/>
        </p:blipFill>
        <p:spPr bwMode="auto">
          <a:xfrm>
            <a:off x="9434186" y="1520332"/>
            <a:ext cx="1027632" cy="130625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8" name="Arrow: Left-Right 17">
            <a:extLst>
              <a:ext uri="{FF2B5EF4-FFF2-40B4-BE49-F238E27FC236}">
                <a16:creationId xmlns:a16="http://schemas.microsoft.com/office/drawing/2014/main" id="{6EB32F5F-CB46-9263-1DF9-8EAB264AB6F0}"/>
              </a:ext>
            </a:extLst>
          </p:cNvPr>
          <p:cNvSpPr/>
          <p:nvPr/>
        </p:nvSpPr>
        <p:spPr>
          <a:xfrm>
            <a:off x="4754283" y="2805785"/>
            <a:ext cx="3070136" cy="37729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6" descr="hdf-logo-english">
            <a:extLst>
              <a:ext uri="{FF2B5EF4-FFF2-40B4-BE49-F238E27FC236}">
                <a16:creationId xmlns:a16="http://schemas.microsoft.com/office/drawing/2014/main" id="{415AAD69-901D-D75E-87B3-AB51D43D2E7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7" t="1" r="-11383" b="-1"/>
          <a:stretch/>
        </p:blipFill>
        <p:spPr bwMode="auto">
          <a:xfrm>
            <a:off x="7885251" y="4528898"/>
            <a:ext cx="3069382" cy="865065"/>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pic>
      <p:sp>
        <p:nvSpPr>
          <p:cNvPr id="20" name="Arrow: Left-Right 19">
            <a:extLst>
              <a:ext uri="{FF2B5EF4-FFF2-40B4-BE49-F238E27FC236}">
                <a16:creationId xmlns:a16="http://schemas.microsoft.com/office/drawing/2014/main" id="{2565F410-4EE7-1C72-DF4C-9109C95D4C6C}"/>
              </a:ext>
            </a:extLst>
          </p:cNvPr>
          <p:cNvSpPr/>
          <p:nvPr/>
        </p:nvSpPr>
        <p:spPr>
          <a:xfrm rot="5211914">
            <a:off x="3672345" y="2072291"/>
            <a:ext cx="1213181" cy="37729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Arrow: Left-Right 20">
            <a:extLst>
              <a:ext uri="{FF2B5EF4-FFF2-40B4-BE49-F238E27FC236}">
                <a16:creationId xmlns:a16="http://schemas.microsoft.com/office/drawing/2014/main" id="{29A7F06A-2A13-BB70-704C-F3F1DD21C4D2}"/>
              </a:ext>
            </a:extLst>
          </p:cNvPr>
          <p:cNvSpPr/>
          <p:nvPr/>
        </p:nvSpPr>
        <p:spPr>
          <a:xfrm rot="18226938">
            <a:off x="994569" y="2474218"/>
            <a:ext cx="3014571" cy="37729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extBox 22">
            <a:extLst>
              <a:ext uri="{FF2B5EF4-FFF2-40B4-BE49-F238E27FC236}">
                <a16:creationId xmlns:a16="http://schemas.microsoft.com/office/drawing/2014/main" id="{2F4E8C38-9E4B-17B1-AF03-AAD995E69A6B}"/>
              </a:ext>
            </a:extLst>
          </p:cNvPr>
          <p:cNvSpPr txBox="1"/>
          <p:nvPr/>
        </p:nvSpPr>
        <p:spPr>
          <a:xfrm>
            <a:off x="19915" y="5649714"/>
            <a:ext cx="4435830" cy="369332"/>
          </a:xfrm>
          <a:prstGeom prst="rect">
            <a:avLst/>
          </a:prstGeom>
          <a:noFill/>
        </p:spPr>
        <p:txBody>
          <a:bodyPr wrap="none" rtlCol="0">
            <a:spAutoFit/>
          </a:bodyPr>
          <a:lstStyle/>
          <a:p>
            <a:r>
              <a:rPr lang="en-US" dirty="0" err="1"/>
              <a:t>Votre</a:t>
            </a:r>
            <a:r>
              <a:rPr lang="en-US" dirty="0"/>
              <a:t> </a:t>
            </a:r>
            <a:r>
              <a:rPr lang="en-US" dirty="0" err="1"/>
              <a:t>espace</a:t>
            </a:r>
            <a:r>
              <a:rPr lang="en-US" dirty="0"/>
              <a:t> de </a:t>
            </a:r>
            <a:r>
              <a:rPr lang="en-US" dirty="0" err="1"/>
              <a:t>developpement</a:t>
            </a:r>
            <a:r>
              <a:rPr lang="en-US" dirty="0"/>
              <a:t> personnel</a:t>
            </a:r>
            <a:endParaRPr lang="fr-FR" dirty="0"/>
          </a:p>
        </p:txBody>
      </p:sp>
      <p:sp>
        <p:nvSpPr>
          <p:cNvPr id="24" name="TextBox 23">
            <a:extLst>
              <a:ext uri="{FF2B5EF4-FFF2-40B4-BE49-F238E27FC236}">
                <a16:creationId xmlns:a16="http://schemas.microsoft.com/office/drawing/2014/main" id="{4E09FA35-4D88-D3E7-89A0-1E276133E134}"/>
              </a:ext>
            </a:extLst>
          </p:cNvPr>
          <p:cNvSpPr txBox="1"/>
          <p:nvPr/>
        </p:nvSpPr>
        <p:spPr>
          <a:xfrm>
            <a:off x="3483769" y="3971634"/>
            <a:ext cx="1712984" cy="369332"/>
          </a:xfrm>
          <a:prstGeom prst="rect">
            <a:avLst/>
          </a:prstGeom>
          <a:noFill/>
          <a:ln>
            <a:solidFill>
              <a:srgbClr val="009DB7"/>
            </a:solidFill>
          </a:ln>
        </p:spPr>
        <p:txBody>
          <a:bodyPr wrap="square" rtlCol="0">
            <a:spAutoFit/>
          </a:bodyPr>
          <a:lstStyle/>
          <a:p>
            <a:r>
              <a:rPr lang="en-US" b="1" dirty="0">
                <a:highlight>
                  <a:srgbClr val="CAEBF0"/>
                </a:highlight>
              </a:rPr>
              <a:t>Laptop HDF</a:t>
            </a:r>
            <a:endParaRPr lang="fr-FR" b="1" dirty="0">
              <a:highlight>
                <a:srgbClr val="CAEBF0"/>
              </a:highlight>
            </a:endParaRPr>
          </a:p>
        </p:txBody>
      </p:sp>
      <p:sp>
        <p:nvSpPr>
          <p:cNvPr id="26" name="TextBox 25">
            <a:extLst>
              <a:ext uri="{FF2B5EF4-FFF2-40B4-BE49-F238E27FC236}">
                <a16:creationId xmlns:a16="http://schemas.microsoft.com/office/drawing/2014/main" id="{80B92E4F-7676-99ED-5480-163A0A06BD6B}"/>
              </a:ext>
            </a:extLst>
          </p:cNvPr>
          <p:cNvSpPr txBox="1"/>
          <p:nvPr/>
        </p:nvSpPr>
        <p:spPr>
          <a:xfrm>
            <a:off x="7737069" y="3097964"/>
            <a:ext cx="2133918" cy="369332"/>
          </a:xfrm>
          <a:prstGeom prst="rect">
            <a:avLst/>
          </a:prstGeom>
          <a:noFill/>
        </p:spPr>
        <p:txBody>
          <a:bodyPr wrap="none" rtlCol="0">
            <a:spAutoFit/>
          </a:bodyPr>
          <a:lstStyle/>
          <a:p>
            <a:r>
              <a:rPr lang="en-US" dirty="0"/>
              <a:t>DX-Care test Server</a:t>
            </a:r>
            <a:endParaRPr lang="fr-FR" dirty="0"/>
          </a:p>
        </p:txBody>
      </p:sp>
      <p:sp>
        <p:nvSpPr>
          <p:cNvPr id="27" name="TextBox 26">
            <a:extLst>
              <a:ext uri="{FF2B5EF4-FFF2-40B4-BE49-F238E27FC236}">
                <a16:creationId xmlns:a16="http://schemas.microsoft.com/office/drawing/2014/main" id="{F483FB33-7C79-1914-7913-74906F60AB42}"/>
              </a:ext>
            </a:extLst>
          </p:cNvPr>
          <p:cNvSpPr txBox="1"/>
          <p:nvPr/>
        </p:nvSpPr>
        <p:spPr>
          <a:xfrm>
            <a:off x="9608985" y="2136022"/>
            <a:ext cx="1374672" cy="646331"/>
          </a:xfrm>
          <a:prstGeom prst="rect">
            <a:avLst/>
          </a:prstGeom>
          <a:noFill/>
        </p:spPr>
        <p:txBody>
          <a:bodyPr wrap="none" rtlCol="0">
            <a:spAutoFit/>
          </a:bodyPr>
          <a:lstStyle/>
          <a:p>
            <a:r>
              <a:rPr lang="en-US" dirty="0"/>
              <a:t>DX-Care </a:t>
            </a:r>
          </a:p>
          <a:p>
            <a:r>
              <a:rPr lang="en-US" dirty="0"/>
              <a:t>Test -Oracle</a:t>
            </a:r>
            <a:endParaRPr lang="fr-FR" dirty="0"/>
          </a:p>
        </p:txBody>
      </p:sp>
      <p:sp>
        <p:nvSpPr>
          <p:cNvPr id="28" name="TextBox 27">
            <a:extLst>
              <a:ext uri="{FF2B5EF4-FFF2-40B4-BE49-F238E27FC236}">
                <a16:creationId xmlns:a16="http://schemas.microsoft.com/office/drawing/2014/main" id="{3A5CA798-A039-5FB0-E3A2-ABBBF874F854}"/>
              </a:ext>
            </a:extLst>
          </p:cNvPr>
          <p:cNvSpPr txBox="1"/>
          <p:nvPr/>
        </p:nvSpPr>
        <p:spPr>
          <a:xfrm>
            <a:off x="6970714" y="5611073"/>
            <a:ext cx="2760692" cy="369332"/>
          </a:xfrm>
          <a:prstGeom prst="rect">
            <a:avLst/>
          </a:prstGeom>
          <a:noFill/>
        </p:spPr>
        <p:txBody>
          <a:bodyPr wrap="none" rtlCol="0">
            <a:spAutoFit/>
          </a:bodyPr>
          <a:lstStyle/>
          <a:p>
            <a:r>
              <a:rPr lang="en-US" dirty="0" err="1"/>
              <a:t>Votre</a:t>
            </a:r>
            <a:r>
              <a:rPr lang="en-US" dirty="0"/>
              <a:t> </a:t>
            </a:r>
            <a:r>
              <a:rPr lang="en-US" dirty="0" err="1"/>
              <a:t>espace</a:t>
            </a:r>
            <a:r>
              <a:rPr lang="en-US" dirty="0"/>
              <a:t> de Test HDF </a:t>
            </a:r>
            <a:endParaRPr lang="fr-FR" dirty="0"/>
          </a:p>
        </p:txBody>
      </p:sp>
      <p:sp>
        <p:nvSpPr>
          <p:cNvPr id="29" name="TextBox 28">
            <a:extLst>
              <a:ext uri="{FF2B5EF4-FFF2-40B4-BE49-F238E27FC236}">
                <a16:creationId xmlns:a16="http://schemas.microsoft.com/office/drawing/2014/main" id="{2B72C5FC-D327-95DF-E372-C998773218D6}"/>
              </a:ext>
            </a:extLst>
          </p:cNvPr>
          <p:cNvSpPr txBox="1"/>
          <p:nvPr/>
        </p:nvSpPr>
        <p:spPr>
          <a:xfrm>
            <a:off x="1142395" y="751105"/>
            <a:ext cx="2286268" cy="646331"/>
          </a:xfrm>
          <a:prstGeom prst="rect">
            <a:avLst/>
          </a:prstGeom>
          <a:noFill/>
        </p:spPr>
        <p:txBody>
          <a:bodyPr wrap="square" rtlCol="0">
            <a:spAutoFit/>
          </a:bodyPr>
          <a:lstStyle/>
          <a:p>
            <a:r>
              <a:rPr lang="en-US" dirty="0"/>
              <a:t>OneDrive HDF -  mis a </a:t>
            </a:r>
            <a:r>
              <a:rPr lang="en-US" dirty="0" err="1"/>
              <a:t>votre</a:t>
            </a:r>
            <a:r>
              <a:rPr lang="en-US" dirty="0"/>
              <a:t> disposition</a:t>
            </a:r>
            <a:endParaRPr lang="fr-FR" dirty="0"/>
          </a:p>
        </p:txBody>
      </p:sp>
      <p:pic>
        <p:nvPicPr>
          <p:cNvPr id="31" name="Picture 30">
            <a:extLst>
              <a:ext uri="{FF2B5EF4-FFF2-40B4-BE49-F238E27FC236}">
                <a16:creationId xmlns:a16="http://schemas.microsoft.com/office/drawing/2014/main" id="{ACD931AA-A676-1DD7-2F09-56656F56DAA6}"/>
              </a:ext>
            </a:extLst>
          </p:cNvPr>
          <p:cNvPicPr>
            <a:picLocks noChangeAspect="1"/>
          </p:cNvPicPr>
          <p:nvPr/>
        </p:nvPicPr>
        <p:blipFill>
          <a:blip r:embed="rId13"/>
          <a:stretch>
            <a:fillRect/>
          </a:stretch>
        </p:blipFill>
        <p:spPr>
          <a:xfrm>
            <a:off x="695391" y="2234000"/>
            <a:ext cx="1136841" cy="649188"/>
          </a:xfrm>
          <a:prstGeom prst="rect">
            <a:avLst/>
          </a:prstGeom>
        </p:spPr>
      </p:pic>
    </p:spTree>
    <p:extLst>
      <p:ext uri="{BB962C8B-B14F-4D97-AF65-F5344CB8AC3E}">
        <p14:creationId xmlns:p14="http://schemas.microsoft.com/office/powerpoint/2010/main" val="575656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602E8D-6689-3695-6B2E-C42D52753C6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13">
            <a:extLst>
              <a:ext uri="{FF2B5EF4-FFF2-40B4-BE49-F238E27FC236}">
                <a16:creationId xmlns:a16="http://schemas.microsoft.com/office/drawing/2014/main" id="{AA09F27C-8488-BDD3-7E4E-5DE986065FF5}"/>
              </a:ext>
            </a:extLst>
          </p:cNvPr>
          <p:cNvSpPr/>
          <p:nvPr/>
        </p:nvSpPr>
        <p:spPr>
          <a:xfrm>
            <a:off x="838200" y="557188"/>
            <a:ext cx="10515600" cy="1133499"/>
          </a:xfrm>
          <a:custGeom>
            <a:avLst/>
            <a:gdLst/>
            <a:ahLst/>
            <a:cxnLst/>
            <a:rect l="l" t="t" r="r" b="b"/>
            <a:pathLst>
              <a:path w="5363210" h="171450">
                <a:moveTo>
                  <a:pt x="5363108" y="0"/>
                </a:moveTo>
                <a:lnTo>
                  <a:pt x="0" y="0"/>
                </a:lnTo>
                <a:lnTo>
                  <a:pt x="0" y="171450"/>
                </a:lnTo>
                <a:lnTo>
                  <a:pt x="5363108" y="171450"/>
                </a:lnTo>
                <a:lnTo>
                  <a:pt x="5363108" y="0"/>
                </a:lnTo>
                <a:close/>
              </a:path>
            </a:pathLst>
          </a:custGeom>
        </p:spPr>
        <p:txBody>
          <a:bodyPr vert="horz" lIns="91440" tIns="45720" rIns="91440" bIns="45720" rtlCol="0" anchor="ctr">
            <a:normAutofit/>
          </a:bodyPr>
          <a:lstStyle/>
          <a:p>
            <a:pPr algn="ctr">
              <a:lnSpc>
                <a:spcPct val="90000"/>
              </a:lnSpc>
              <a:spcBef>
                <a:spcPct val="0"/>
              </a:spcBef>
              <a:spcAft>
                <a:spcPts val="600"/>
              </a:spcAft>
            </a:pPr>
            <a:r>
              <a:rPr lang="en-US" sz="5200" b="1" kern="1200" dirty="0" err="1">
                <a:solidFill>
                  <a:schemeClr val="tx1"/>
                </a:solidFill>
                <a:latin typeface="+mj-lt"/>
                <a:ea typeface="+mj-ea"/>
                <a:cs typeface="+mj-cs"/>
              </a:rPr>
              <a:t>Critere</a:t>
            </a:r>
            <a:r>
              <a:rPr lang="en-US" sz="5200" b="1" kern="1200" dirty="0">
                <a:solidFill>
                  <a:schemeClr val="tx1"/>
                </a:solidFill>
                <a:latin typeface="+mj-lt"/>
                <a:ea typeface="+mj-ea"/>
                <a:cs typeface="+mj-cs"/>
              </a:rPr>
              <a:t> </a:t>
            </a:r>
            <a:r>
              <a:rPr lang="en-US" sz="5200" b="1" kern="1200" dirty="0" err="1">
                <a:solidFill>
                  <a:schemeClr val="tx1"/>
                </a:solidFill>
                <a:latin typeface="+mj-lt"/>
                <a:ea typeface="+mj-ea"/>
                <a:cs typeface="+mj-cs"/>
              </a:rPr>
              <a:t>d’evaluation</a:t>
            </a:r>
            <a:r>
              <a:rPr lang="en-US" sz="5200" b="1" kern="1200" dirty="0">
                <a:solidFill>
                  <a:schemeClr val="tx1"/>
                </a:solidFill>
                <a:latin typeface="+mj-lt"/>
                <a:ea typeface="+mj-ea"/>
                <a:cs typeface="+mj-cs"/>
              </a:rPr>
              <a:t> et de </a:t>
            </a:r>
            <a:r>
              <a:rPr lang="en-US" sz="5200" b="1" kern="1200" dirty="0" err="1">
                <a:solidFill>
                  <a:schemeClr val="tx1"/>
                </a:solidFill>
                <a:latin typeface="+mj-lt"/>
                <a:ea typeface="+mj-ea"/>
                <a:cs typeface="+mj-cs"/>
              </a:rPr>
              <a:t>succes</a:t>
            </a:r>
            <a:endParaRPr lang="en-US" sz="5200" b="1" kern="1200" dirty="0">
              <a:solidFill>
                <a:schemeClr val="tx1"/>
              </a:solidFill>
              <a:latin typeface="+mj-lt"/>
              <a:ea typeface="+mj-ea"/>
              <a:cs typeface="+mj-cs"/>
            </a:endParaRPr>
          </a:p>
        </p:txBody>
      </p:sp>
      <p:pic>
        <p:nvPicPr>
          <p:cNvPr id="3" name="Picture 6" descr="hdf-logo-english">
            <a:extLst>
              <a:ext uri="{FF2B5EF4-FFF2-40B4-BE49-F238E27FC236}">
                <a16:creationId xmlns:a16="http://schemas.microsoft.com/office/drawing/2014/main" id="{F729F3AF-DC4C-1014-6D44-4CCC092AB6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7" t="1" r="-11383" b="-1"/>
          <a:stretch/>
        </p:blipFill>
        <p:spPr bwMode="auto">
          <a:xfrm>
            <a:off x="9981258" y="167879"/>
            <a:ext cx="1864703" cy="525542"/>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pic>
      <p:graphicFrame>
        <p:nvGraphicFramePr>
          <p:cNvPr id="8" name="TextBox 3">
            <a:extLst>
              <a:ext uri="{FF2B5EF4-FFF2-40B4-BE49-F238E27FC236}">
                <a16:creationId xmlns:a16="http://schemas.microsoft.com/office/drawing/2014/main" id="{2C1AB53B-7F9C-3A91-6CC0-17A9126F01F9}"/>
              </a:ext>
            </a:extLst>
          </p:cNvPr>
          <p:cNvGraphicFramePr/>
          <p:nvPr>
            <p:extLst>
              <p:ext uri="{D42A27DB-BD31-4B8C-83A1-F6EECF244321}">
                <p14:modId xmlns:p14="http://schemas.microsoft.com/office/powerpoint/2010/main" val="2206688443"/>
              </p:ext>
            </p:extLst>
          </p:nvPr>
        </p:nvGraphicFramePr>
        <p:xfrm>
          <a:off x="201881" y="1690687"/>
          <a:ext cx="11644079" cy="44906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Table 4">
            <a:extLst>
              <a:ext uri="{FF2B5EF4-FFF2-40B4-BE49-F238E27FC236}">
                <a16:creationId xmlns:a16="http://schemas.microsoft.com/office/drawing/2014/main" id="{D4DDF9B6-233F-D3FA-DAED-30F75217EFCD}"/>
              </a:ext>
            </a:extLst>
          </p:cNvPr>
          <p:cNvGraphicFramePr>
            <a:graphicFrameLocks noGrp="1"/>
          </p:cNvGraphicFramePr>
          <p:nvPr>
            <p:extLst>
              <p:ext uri="{D42A27DB-BD31-4B8C-83A1-F6EECF244321}">
                <p14:modId xmlns:p14="http://schemas.microsoft.com/office/powerpoint/2010/main" val="1710072461"/>
              </p:ext>
            </p:extLst>
          </p:nvPr>
        </p:nvGraphicFramePr>
        <p:xfrm>
          <a:off x="1232114" y="861300"/>
          <a:ext cx="10121685" cy="1206830"/>
        </p:xfrm>
        <a:graphic>
          <a:graphicData uri="http://schemas.openxmlformats.org/drawingml/2006/table">
            <a:tbl>
              <a:tblPr/>
              <a:tblGrid>
                <a:gridCol w="10121685">
                  <a:extLst>
                    <a:ext uri="{9D8B030D-6E8A-4147-A177-3AD203B41FA5}">
                      <a16:colId xmlns:a16="http://schemas.microsoft.com/office/drawing/2014/main" val="4177268174"/>
                    </a:ext>
                  </a:extLst>
                </a:gridCol>
              </a:tblGrid>
              <a:tr h="566750">
                <a:tc>
                  <a:txBody>
                    <a:bodyPr/>
                    <a:lstStyle/>
                    <a:p>
                      <a:pPr fontAlgn="t"/>
                      <a:r>
                        <a:rPr lang="fr-FR" sz="3600" b="1" i="0" dirty="0">
                          <a:effectLst/>
                          <a:latin typeface="Segoe UI" panose="020B0502040204020203" pitchFamily="34" charset="0"/>
                        </a:rPr>
                        <a:t>Critères d’évaluation et de succès</a:t>
                      </a:r>
                    </a:p>
                  </a:txBody>
                  <a:tcP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2175921465"/>
                  </a:ext>
                </a:extLst>
              </a:tr>
              <a:tr h="566750">
                <a:tc>
                  <a:txBody>
                    <a:bodyPr/>
                    <a:lstStyle/>
                    <a:p>
                      <a:endParaRPr lang="fr-FR" dirty="0"/>
                    </a:p>
                  </a:txBody>
                  <a:tcPr>
                    <a:lnT w="6350" cap="flat" cmpd="sng" algn="ctr">
                      <a:solidFill>
                        <a:srgbClr val="E6E6E6"/>
                      </a:solidFill>
                      <a:prstDash val="solid"/>
                      <a:round/>
                      <a:headEnd type="none" w="med" len="med"/>
                      <a:tailEnd type="none" w="med" len="med"/>
                    </a:lnT>
                  </a:tcPr>
                </a:tc>
                <a:extLst>
                  <a:ext uri="{0D108BD9-81ED-4DB2-BD59-A6C34878D82A}">
                    <a16:rowId xmlns:a16="http://schemas.microsoft.com/office/drawing/2014/main" val="1033503832"/>
                  </a:ext>
                </a:extLst>
              </a:tr>
            </a:tbl>
          </a:graphicData>
        </a:graphic>
      </p:graphicFrame>
    </p:spTree>
    <p:extLst>
      <p:ext uri="{BB962C8B-B14F-4D97-AF65-F5344CB8AC3E}">
        <p14:creationId xmlns:p14="http://schemas.microsoft.com/office/powerpoint/2010/main" val="19321742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0" name="Rectangle 49">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itle 1">
            <a:extLst>
              <a:ext uri="{FF2B5EF4-FFF2-40B4-BE49-F238E27FC236}">
                <a16:creationId xmlns:a16="http://schemas.microsoft.com/office/drawing/2014/main" id="{816328D7-483C-DD75-5B33-5051CB54D0FF}"/>
              </a:ext>
            </a:extLst>
          </p:cNvPr>
          <p:cNvSpPr>
            <a:spLocks noGrp="1"/>
          </p:cNvSpPr>
          <p:nvPr>
            <p:ph type="title"/>
          </p:nvPr>
        </p:nvSpPr>
        <p:spPr>
          <a:xfrm>
            <a:off x="550863" y="365125"/>
            <a:ext cx="11090274" cy="1325563"/>
          </a:xfrm>
        </p:spPr>
        <p:txBody>
          <a:bodyPr vert="horz" lIns="91440" tIns="45720" rIns="91440" bIns="45720" rtlCol="0" anchor="ctr">
            <a:normAutofit/>
          </a:bodyPr>
          <a:lstStyle/>
          <a:p>
            <a:endParaRPr lang="en-US" sz="4000" kern="1200">
              <a:solidFill>
                <a:schemeClr val="tx1"/>
              </a:solidFill>
              <a:latin typeface="+mj-lt"/>
              <a:ea typeface="+mj-ea"/>
              <a:cs typeface="+mj-cs"/>
            </a:endParaRPr>
          </a:p>
        </p:txBody>
      </p:sp>
      <p:graphicFrame>
        <p:nvGraphicFramePr>
          <p:cNvPr id="61" name="Content Placeholder 60">
            <a:extLst>
              <a:ext uri="{FF2B5EF4-FFF2-40B4-BE49-F238E27FC236}">
                <a16:creationId xmlns:a16="http://schemas.microsoft.com/office/drawing/2014/main" id="{2FCE32B4-826B-11D5-AFDE-C2BEF6204C66}"/>
              </a:ext>
            </a:extLst>
          </p:cNvPr>
          <p:cNvGraphicFramePr>
            <a:graphicFrameLocks noGrp="1"/>
          </p:cNvGraphicFramePr>
          <p:nvPr>
            <p:ph sz="half" idx="2"/>
            <p:extLst>
              <p:ext uri="{D42A27DB-BD31-4B8C-83A1-F6EECF244321}">
                <p14:modId xmlns:p14="http://schemas.microsoft.com/office/powerpoint/2010/main" val="3378013556"/>
              </p:ext>
            </p:extLst>
          </p:nvPr>
        </p:nvGraphicFramePr>
        <p:xfrm>
          <a:off x="0" y="0"/>
          <a:ext cx="12192000" cy="6858003"/>
        </p:xfrm>
        <a:graphic>
          <a:graphicData uri="http://schemas.openxmlformats.org/drawingml/2006/table">
            <a:tbl>
              <a:tblPr/>
              <a:tblGrid>
                <a:gridCol w="1058256">
                  <a:extLst>
                    <a:ext uri="{9D8B030D-6E8A-4147-A177-3AD203B41FA5}">
                      <a16:colId xmlns:a16="http://schemas.microsoft.com/office/drawing/2014/main" val="1648141199"/>
                    </a:ext>
                  </a:extLst>
                </a:gridCol>
                <a:gridCol w="2292890">
                  <a:extLst>
                    <a:ext uri="{9D8B030D-6E8A-4147-A177-3AD203B41FA5}">
                      <a16:colId xmlns:a16="http://schemas.microsoft.com/office/drawing/2014/main" val="3940313031"/>
                    </a:ext>
                  </a:extLst>
                </a:gridCol>
                <a:gridCol w="2292890">
                  <a:extLst>
                    <a:ext uri="{9D8B030D-6E8A-4147-A177-3AD203B41FA5}">
                      <a16:colId xmlns:a16="http://schemas.microsoft.com/office/drawing/2014/main" val="3021959701"/>
                    </a:ext>
                  </a:extLst>
                </a:gridCol>
                <a:gridCol w="1168492">
                  <a:extLst>
                    <a:ext uri="{9D8B030D-6E8A-4147-A177-3AD203B41FA5}">
                      <a16:colId xmlns:a16="http://schemas.microsoft.com/office/drawing/2014/main" val="2535700599"/>
                    </a:ext>
                  </a:extLst>
                </a:gridCol>
                <a:gridCol w="2822017">
                  <a:extLst>
                    <a:ext uri="{9D8B030D-6E8A-4147-A177-3AD203B41FA5}">
                      <a16:colId xmlns:a16="http://schemas.microsoft.com/office/drawing/2014/main" val="132535306"/>
                    </a:ext>
                  </a:extLst>
                </a:gridCol>
                <a:gridCol w="2557455">
                  <a:extLst>
                    <a:ext uri="{9D8B030D-6E8A-4147-A177-3AD203B41FA5}">
                      <a16:colId xmlns:a16="http://schemas.microsoft.com/office/drawing/2014/main" val="1442748938"/>
                    </a:ext>
                  </a:extLst>
                </a:gridCol>
              </a:tblGrid>
              <a:tr h="385535">
                <a:tc>
                  <a:txBody>
                    <a:bodyPr/>
                    <a:lstStyle/>
                    <a:p>
                      <a:pPr algn="l" fontAlgn="b"/>
                      <a:r>
                        <a:rPr lang="fr-FR" sz="1400" b="1" i="0" u="none" strike="noStrike">
                          <a:solidFill>
                            <a:srgbClr val="000000"/>
                          </a:solidFill>
                          <a:effectLst/>
                          <a:latin typeface="Aptos Narrow" panose="020B0004020202020204" pitchFamily="34" charset="0"/>
                        </a:rPr>
                        <a:t>Equipe  1</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Ali Kawaar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Batoul Hamieh</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1" i="0" u="none" strike="noStrike">
                          <a:solidFill>
                            <a:srgbClr val="000000"/>
                          </a:solidFill>
                          <a:effectLst/>
                          <a:latin typeface="Aptos Narrow" panose="020B0004020202020204" pitchFamily="34" charset="0"/>
                        </a:rPr>
                        <a:t>Equipe  8</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Issa Alayan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Hussein shehab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02714015"/>
                  </a:ext>
                </a:extLst>
              </a:tr>
              <a:tr h="385535">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Samira Jawish</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Aya Rayed</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Loai Al Darsa</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Moussa Al Kathem Farhat</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69024509"/>
                  </a:ext>
                </a:extLst>
              </a:tr>
              <a:tr h="385535">
                <a:tc>
                  <a:txBody>
                    <a:bodyPr/>
                    <a:lstStyle/>
                    <a:p>
                      <a:pPr algn="l" fontAlgn="b"/>
                      <a:r>
                        <a:rPr lang="fr-FR" sz="1400" b="1" i="0" u="none" strike="noStrike">
                          <a:solidFill>
                            <a:srgbClr val="000000"/>
                          </a:solidFill>
                          <a:effectLst/>
                          <a:latin typeface="Aptos Narrow" panose="020B0004020202020204" pitchFamily="34" charset="0"/>
                        </a:rPr>
                        <a:t>Equipe 2</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Charbel Tabet</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Tony Chamoun</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1" i="0" u="none" strike="noStrike">
                          <a:solidFill>
                            <a:srgbClr val="000000"/>
                          </a:solidFill>
                          <a:effectLst/>
                          <a:latin typeface="Aptos Narrow" panose="020B0004020202020204" pitchFamily="34" charset="0"/>
                        </a:rPr>
                        <a:t>Equipe  9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mohammad nasser</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Ali youssef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28905172"/>
                  </a:ext>
                </a:extLst>
              </a:tr>
              <a:tr h="562355">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Elie Saliba</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Nassim El Majzoub Dit Mola</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Raymond Salha</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81754475"/>
                  </a:ext>
                </a:extLst>
              </a:tr>
              <a:tr h="385535">
                <a:tc>
                  <a:txBody>
                    <a:bodyPr/>
                    <a:lstStyle/>
                    <a:p>
                      <a:pPr algn="l" fontAlgn="b"/>
                      <a:r>
                        <a:rPr lang="fr-FR" sz="1400" b="1" i="0" u="none" strike="noStrike">
                          <a:solidFill>
                            <a:srgbClr val="000000"/>
                          </a:solidFill>
                          <a:effectLst/>
                          <a:latin typeface="Aptos Narrow" panose="020B0004020202020204" pitchFamily="34" charset="0"/>
                        </a:rPr>
                        <a:t>Equipe  3</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Raed El Helwe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Rami Al Fayad</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1" i="0" u="none" strike="noStrike">
                          <a:solidFill>
                            <a:srgbClr val="000000"/>
                          </a:solidFill>
                          <a:effectLst/>
                          <a:latin typeface="Aptos Narrow" panose="020B0004020202020204" pitchFamily="34" charset="0"/>
                        </a:rPr>
                        <a:t>Equipe  10</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Hiba Abi Rizk</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Henry Hardan</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47672744"/>
                  </a:ext>
                </a:extLst>
              </a:tr>
              <a:tr h="385535">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Jihad Fatfat</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Joe Andary</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Giorgio Ghantous</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1193311"/>
                  </a:ext>
                </a:extLst>
              </a:tr>
              <a:tr h="299386">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fr-FR" sz="1400" b="0" i="0" u="none" strike="noStrike">
                          <a:solidFill>
                            <a:srgbClr val="000000"/>
                          </a:solidFill>
                          <a:effectLst/>
                          <a:latin typeface="Aptos Narrow" panose="020B0004020202020204" pitchFamily="34" charset="0"/>
                        </a:rPr>
                        <a:t>Jad Sader</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44903180"/>
                  </a:ext>
                </a:extLst>
              </a:tr>
              <a:tr h="385535">
                <a:tc>
                  <a:txBody>
                    <a:bodyPr/>
                    <a:lstStyle/>
                    <a:p>
                      <a:pPr algn="l" fontAlgn="b"/>
                      <a:r>
                        <a:rPr lang="fr-FR" sz="1400" b="1" i="0" u="none" strike="noStrike">
                          <a:solidFill>
                            <a:srgbClr val="000000"/>
                          </a:solidFill>
                          <a:effectLst/>
                          <a:latin typeface="Aptos Narrow" panose="020B0004020202020204" pitchFamily="34" charset="0"/>
                        </a:rPr>
                        <a:t>Equipe  4</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Nicolas Istanbouli</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Gaelle Antoine Tairy</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1" i="0" u="none" strike="noStrike">
                          <a:solidFill>
                            <a:srgbClr val="000000"/>
                          </a:solidFill>
                          <a:effectLst/>
                          <a:latin typeface="Aptos Narrow" panose="020B0004020202020204" pitchFamily="34" charset="0"/>
                        </a:rPr>
                        <a:t>Equipe  11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Mohammed Al Masri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Hassan Ismail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46204700"/>
                  </a:ext>
                </a:extLst>
              </a:tr>
              <a:tr h="385535">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Evita  farah haddad</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Rita Georges Mazloum</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Farah Farchoukh</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Jihad Ftouny</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2544759"/>
                  </a:ext>
                </a:extLst>
              </a:tr>
              <a:tr h="299386">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fr-FR" sz="1400" b="0" i="0" u="none" strike="noStrike">
                          <a:solidFill>
                            <a:srgbClr val="000000"/>
                          </a:solidFill>
                          <a:effectLst/>
                          <a:latin typeface="Aptos Narrow" panose="020B0004020202020204" pitchFamily="34" charset="0"/>
                        </a:rPr>
                        <a:t>Hayam Itani</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59200600"/>
                  </a:ext>
                </a:extLst>
              </a:tr>
              <a:tr h="385535">
                <a:tc>
                  <a:txBody>
                    <a:bodyPr/>
                    <a:lstStyle/>
                    <a:p>
                      <a:pPr algn="l" fontAlgn="b"/>
                      <a:r>
                        <a:rPr lang="fr-FR" sz="1400" b="1" i="0" u="none" strike="noStrike">
                          <a:solidFill>
                            <a:srgbClr val="000000"/>
                          </a:solidFill>
                          <a:effectLst/>
                          <a:latin typeface="Aptos Narrow" panose="020B0004020202020204" pitchFamily="34" charset="0"/>
                        </a:rPr>
                        <a:t>Equipe  5</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Hasan Kheireddin</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1" i="0" u="none" strike="noStrike">
                          <a:solidFill>
                            <a:srgbClr val="000000"/>
                          </a:solidFill>
                          <a:effectLst/>
                          <a:latin typeface="Aptos Narrow" panose="020B0004020202020204" pitchFamily="34" charset="0"/>
                        </a:rPr>
                        <a:t>Groupe 12</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Antoni Bouhabib</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Christelle Abboud</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9052332"/>
                  </a:ext>
                </a:extLst>
              </a:tr>
              <a:tr h="385535">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Hicham Sarraj</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Anthony Haber</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firas abdallah</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22202592"/>
                  </a:ext>
                </a:extLst>
              </a:tr>
              <a:tr h="299386">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Hassan Dia</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1549455"/>
                  </a:ext>
                </a:extLst>
              </a:tr>
              <a:tr h="385535">
                <a:tc>
                  <a:txBody>
                    <a:bodyPr/>
                    <a:lstStyle/>
                    <a:p>
                      <a:pPr algn="l" fontAlgn="b"/>
                      <a:r>
                        <a:rPr lang="fr-FR" sz="1400" b="1" i="0" u="none" strike="noStrike">
                          <a:solidFill>
                            <a:srgbClr val="000000"/>
                          </a:solidFill>
                          <a:effectLst/>
                          <a:latin typeface="Aptos Narrow" panose="020B0004020202020204" pitchFamily="34" charset="0"/>
                        </a:rPr>
                        <a:t>Equipe 6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Shadi Daher</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1" i="0" u="none" strike="noStrike">
                          <a:solidFill>
                            <a:srgbClr val="000000"/>
                          </a:solidFill>
                          <a:effectLst/>
                          <a:latin typeface="Aptos Narrow" panose="020B0004020202020204" pitchFamily="34" charset="0"/>
                        </a:rPr>
                        <a:t>Equipe 13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Fayez Bast</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Abed Al-hadi Ayoub</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11303269"/>
                  </a:ext>
                </a:extLst>
              </a:tr>
              <a:tr h="385535">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Adnan Al Rakka</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Dima Abdallah</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Batoul Assaad</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4504141"/>
                  </a:ext>
                </a:extLst>
              </a:tr>
              <a:tr h="385535">
                <a:tc>
                  <a:txBody>
                    <a:bodyPr/>
                    <a:lstStyle/>
                    <a:p>
                      <a:pPr algn="l" fontAlgn="b"/>
                      <a:r>
                        <a:rPr lang="fr-FR" sz="1400" b="1" i="0" u="none" strike="noStrike">
                          <a:solidFill>
                            <a:srgbClr val="000000"/>
                          </a:solidFill>
                          <a:effectLst/>
                          <a:latin typeface="Aptos Narrow" panose="020B0004020202020204" pitchFamily="34" charset="0"/>
                        </a:rPr>
                        <a:t>Equipe  7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Douaa Al Dawi</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1" i="0" u="none" strike="noStrike">
                          <a:solidFill>
                            <a:srgbClr val="000000"/>
                          </a:solidFill>
                          <a:effectLst/>
                          <a:latin typeface="Aptos Narrow" panose="020B0004020202020204" pitchFamily="34" charset="0"/>
                        </a:rPr>
                        <a:t>Equipe 14 </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Nay Hamdan</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Fatima Khalifeh</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12924408"/>
                  </a:ext>
                </a:extLst>
              </a:tr>
              <a:tr h="385535">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Khadijah Al Jassem</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Alaa Yassine</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Hussein Kanaan</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40790808"/>
                  </a:ext>
                </a:extLst>
              </a:tr>
              <a:tr h="385535">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fr-FR" sz="1400" b="0" i="0" u="none" strike="noStrike">
                          <a:solidFill>
                            <a:srgbClr val="000000"/>
                          </a:solidFill>
                          <a:effectLst/>
                          <a:latin typeface="Aptos Narrow" panose="020B0004020202020204" pitchFamily="34" charset="0"/>
                        </a:rPr>
                        <a:t>Alrayan Hamid</a:t>
                      </a: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1"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fr-FR" sz="1400" b="0" i="0" u="none" strike="noStrike">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fr-FR" sz="1400" b="0" i="0" u="none" strike="noStrike" dirty="0" err="1">
                          <a:solidFill>
                            <a:srgbClr val="000000"/>
                          </a:solidFill>
                          <a:effectLst/>
                          <a:latin typeface="Aptos Narrow" panose="020B0004020202020204" pitchFamily="34" charset="0"/>
                        </a:rPr>
                        <a:t>Alaa</a:t>
                      </a:r>
                      <a:r>
                        <a:rPr lang="fr-FR" sz="1400" b="0" i="0" u="none" strike="noStrike" dirty="0">
                          <a:solidFill>
                            <a:srgbClr val="000000"/>
                          </a:solidFill>
                          <a:effectLst/>
                          <a:latin typeface="Aptos Narrow" panose="020B0004020202020204" pitchFamily="34" charset="0"/>
                        </a:rPr>
                        <a:t> </a:t>
                      </a:r>
                      <a:r>
                        <a:rPr lang="fr-FR" sz="1400" b="0" i="0" u="none" strike="noStrike" dirty="0" err="1">
                          <a:solidFill>
                            <a:srgbClr val="000000"/>
                          </a:solidFill>
                          <a:effectLst/>
                          <a:latin typeface="Aptos Narrow" panose="020B0004020202020204" pitchFamily="34" charset="0"/>
                        </a:rPr>
                        <a:t>Jbeily</a:t>
                      </a:r>
                      <a:endParaRPr lang="fr-FR" sz="1400" b="0" i="0" u="none" strike="noStrike" dirty="0">
                        <a:solidFill>
                          <a:srgbClr val="000000"/>
                        </a:solidFill>
                        <a:effectLst/>
                        <a:latin typeface="Aptos Narrow" panose="020B0004020202020204" pitchFamily="34" charset="0"/>
                      </a:endParaRPr>
                    </a:p>
                  </a:txBody>
                  <a:tcPr marL="4693" marR="4693" marT="4693" marB="3379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17876091"/>
                  </a:ext>
                </a:extLst>
              </a:tr>
            </a:tbl>
          </a:graphicData>
        </a:graphic>
      </p:graphicFrame>
    </p:spTree>
    <p:extLst>
      <p:ext uri="{BB962C8B-B14F-4D97-AF65-F5344CB8AC3E}">
        <p14:creationId xmlns:p14="http://schemas.microsoft.com/office/powerpoint/2010/main" val="2081102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7264E5-955D-9FCD-7741-C25F0539AF33}"/>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3" name="AutoShape 2">
            <a:extLst>
              <a:ext uri="{FF2B5EF4-FFF2-40B4-BE49-F238E27FC236}">
                <a16:creationId xmlns:a16="http://schemas.microsoft.com/office/drawing/2014/main" id="{22547365-8822-AD59-0251-4ED002303914}"/>
              </a:ext>
            </a:extLst>
          </p:cNvPr>
          <p:cNvSpPr>
            <a:spLocks noChangeAspect="1" noChangeArrowheads="1"/>
          </p:cNvSpPr>
          <p:nvPr/>
        </p:nvSpPr>
        <p:spPr bwMode="auto">
          <a:xfrm>
            <a:off x="5953125" y="3286125"/>
            <a:ext cx="285750" cy="285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5725" tIns="42863" rIns="85725" bIns="42863" numCol="1" anchor="t" anchorCtr="0" compatLnSpc="1">
            <a:prstTxWarp prst="textNoShape">
              <a:avLst/>
            </a:prstTxWarp>
          </a:bodyPr>
          <a:lstStyle/>
          <a:p>
            <a:endParaRPr lang="fr-FR" sz="1688"/>
          </a:p>
        </p:txBody>
      </p:sp>
      <p:pic>
        <p:nvPicPr>
          <p:cNvPr id="4" name="Picture 3">
            <a:extLst>
              <a:ext uri="{FF2B5EF4-FFF2-40B4-BE49-F238E27FC236}">
                <a16:creationId xmlns:a16="http://schemas.microsoft.com/office/drawing/2014/main" id="{D8921EA9-A5F0-88CB-7FF2-A8678BB902B5}"/>
              </a:ext>
            </a:extLst>
          </p:cNvPr>
          <p:cNvPicPr>
            <a:picLocks noChangeAspect="1"/>
          </p:cNvPicPr>
          <p:nvPr/>
        </p:nvPicPr>
        <p:blipFill>
          <a:blip r:embed="rId3"/>
          <a:stretch>
            <a:fillRect/>
          </a:stretch>
        </p:blipFill>
        <p:spPr>
          <a:xfrm>
            <a:off x="401621" y="1106963"/>
            <a:ext cx="2832588" cy="973695"/>
          </a:xfrm>
          <a:prstGeom prst="rect">
            <a:avLst/>
          </a:prstGeom>
        </p:spPr>
      </p:pic>
      <p:sp>
        <p:nvSpPr>
          <p:cNvPr id="6" name="TextBox 5">
            <a:extLst>
              <a:ext uri="{FF2B5EF4-FFF2-40B4-BE49-F238E27FC236}">
                <a16:creationId xmlns:a16="http://schemas.microsoft.com/office/drawing/2014/main" id="{6734F7DD-4CFB-40AF-E14F-4B59E1BF35B9}"/>
              </a:ext>
            </a:extLst>
          </p:cNvPr>
          <p:cNvSpPr txBox="1"/>
          <p:nvPr/>
        </p:nvSpPr>
        <p:spPr>
          <a:xfrm>
            <a:off x="1817915" y="628650"/>
            <a:ext cx="6564085" cy="388504"/>
          </a:xfrm>
          <a:prstGeom prst="rect">
            <a:avLst/>
          </a:prstGeom>
          <a:noFill/>
        </p:spPr>
        <p:txBody>
          <a:bodyPr wrap="square">
            <a:spAutoFit/>
          </a:bodyPr>
          <a:lstStyle/>
          <a:p>
            <a:pPr algn="ctr">
              <a:lnSpc>
                <a:spcPts val="2580"/>
              </a:lnSpc>
              <a:spcBef>
                <a:spcPct val="0"/>
              </a:spcBef>
            </a:pPr>
            <a:r>
              <a:rPr lang="en-US" sz="1688" b="1" dirty="0">
                <a:solidFill>
                  <a:srgbClr val="000000"/>
                </a:solidFill>
                <a:latin typeface="Lato Bold"/>
                <a:ea typeface="Lato Bold"/>
                <a:cs typeface="Lato Bold"/>
                <a:sym typeface="Lato Bold"/>
              </a:rPr>
              <a:t>STAY CONNECTED: </a:t>
            </a:r>
          </a:p>
        </p:txBody>
      </p:sp>
      <p:pic>
        <p:nvPicPr>
          <p:cNvPr id="7" name="Picture 6">
            <a:extLst>
              <a:ext uri="{FF2B5EF4-FFF2-40B4-BE49-F238E27FC236}">
                <a16:creationId xmlns:a16="http://schemas.microsoft.com/office/drawing/2014/main" id="{A239F093-B87D-1A9E-4637-98001827A20E}"/>
              </a:ext>
            </a:extLst>
          </p:cNvPr>
          <p:cNvPicPr>
            <a:picLocks noChangeAspect="1"/>
          </p:cNvPicPr>
          <p:nvPr/>
        </p:nvPicPr>
        <p:blipFill>
          <a:blip r:embed="rId4"/>
          <a:stretch>
            <a:fillRect/>
          </a:stretch>
        </p:blipFill>
        <p:spPr>
          <a:xfrm>
            <a:off x="9358728" y="3912195"/>
            <a:ext cx="1766088" cy="1766088"/>
          </a:xfrm>
          <a:prstGeom prst="rect">
            <a:avLst/>
          </a:prstGeom>
        </p:spPr>
      </p:pic>
      <p:sp>
        <p:nvSpPr>
          <p:cNvPr id="9" name="TextBox 8">
            <a:extLst>
              <a:ext uri="{FF2B5EF4-FFF2-40B4-BE49-F238E27FC236}">
                <a16:creationId xmlns:a16="http://schemas.microsoft.com/office/drawing/2014/main" id="{63E3CA62-36E3-1564-1430-2C3D1AC1FDE1}"/>
              </a:ext>
            </a:extLst>
          </p:cNvPr>
          <p:cNvSpPr txBox="1"/>
          <p:nvPr/>
        </p:nvSpPr>
        <p:spPr>
          <a:xfrm flipH="1">
            <a:off x="10385948" y="3429000"/>
            <a:ext cx="1477735" cy="352084"/>
          </a:xfrm>
          <a:prstGeom prst="rect">
            <a:avLst/>
          </a:prstGeom>
          <a:noFill/>
        </p:spPr>
        <p:txBody>
          <a:bodyPr wrap="square">
            <a:spAutoFit/>
          </a:bodyPr>
          <a:lstStyle/>
          <a:p>
            <a:r>
              <a:rPr lang="en-US" sz="1688" b="1" dirty="0">
                <a:ea typeface="Lato"/>
                <a:cs typeface="Lato"/>
                <a:sym typeface="Lato"/>
              </a:rPr>
              <a:t>infobot</a:t>
            </a:r>
            <a:endParaRPr lang="fr-FR" sz="1688" dirty="0"/>
          </a:p>
        </p:txBody>
      </p:sp>
      <p:sp>
        <p:nvSpPr>
          <p:cNvPr id="12" name="Freeform 4">
            <a:extLst>
              <a:ext uri="{FF2B5EF4-FFF2-40B4-BE49-F238E27FC236}">
                <a16:creationId xmlns:a16="http://schemas.microsoft.com/office/drawing/2014/main" id="{E1DE7F3F-3022-E402-BFB2-FBCF032F5A67}"/>
              </a:ext>
            </a:extLst>
          </p:cNvPr>
          <p:cNvSpPr/>
          <p:nvPr/>
        </p:nvSpPr>
        <p:spPr>
          <a:xfrm>
            <a:off x="485094" y="164241"/>
            <a:ext cx="2000250" cy="524983"/>
          </a:xfrm>
          <a:custGeom>
            <a:avLst/>
            <a:gdLst/>
            <a:ahLst/>
            <a:cxnLst/>
            <a:rect l="l" t="t" r="r" b="b"/>
            <a:pathLst>
              <a:path w="2445099" h="796079">
                <a:moveTo>
                  <a:pt x="0" y="0"/>
                </a:moveTo>
                <a:lnTo>
                  <a:pt x="2445099" y="0"/>
                </a:lnTo>
                <a:lnTo>
                  <a:pt x="2445099" y="796078"/>
                </a:lnTo>
                <a:lnTo>
                  <a:pt x="0" y="796078"/>
                </a:lnTo>
                <a:lnTo>
                  <a:pt x="0" y="0"/>
                </a:lnTo>
                <a:close/>
              </a:path>
            </a:pathLst>
          </a:custGeom>
          <a:blipFill>
            <a:blip r:embed="rId5"/>
            <a:stretch>
              <a:fillRect/>
            </a:stretch>
          </a:blipFill>
        </p:spPr>
        <p:txBody>
          <a:bodyPr/>
          <a:lstStyle/>
          <a:p>
            <a:endParaRPr lang="fr-FR" sz="1688"/>
          </a:p>
        </p:txBody>
      </p:sp>
      <p:pic>
        <p:nvPicPr>
          <p:cNvPr id="8" name="Picture 7">
            <a:extLst>
              <a:ext uri="{FF2B5EF4-FFF2-40B4-BE49-F238E27FC236}">
                <a16:creationId xmlns:a16="http://schemas.microsoft.com/office/drawing/2014/main" id="{FC898B83-388A-FC2B-9839-D387890A9654}"/>
              </a:ext>
            </a:extLst>
          </p:cNvPr>
          <p:cNvPicPr>
            <a:picLocks noChangeAspect="1"/>
          </p:cNvPicPr>
          <p:nvPr/>
        </p:nvPicPr>
        <p:blipFill>
          <a:blip r:embed="rId6"/>
          <a:stretch>
            <a:fillRect/>
          </a:stretch>
        </p:blipFill>
        <p:spPr>
          <a:xfrm>
            <a:off x="9611406" y="265284"/>
            <a:ext cx="2095500" cy="495300"/>
          </a:xfrm>
          <a:prstGeom prst="rect">
            <a:avLst/>
          </a:prstGeom>
        </p:spPr>
      </p:pic>
      <p:sp>
        <p:nvSpPr>
          <p:cNvPr id="13" name="TextBox 12">
            <a:extLst>
              <a:ext uri="{FF2B5EF4-FFF2-40B4-BE49-F238E27FC236}">
                <a16:creationId xmlns:a16="http://schemas.microsoft.com/office/drawing/2014/main" id="{6D57FB08-7B3E-C1C1-A578-6343C43949B2}"/>
              </a:ext>
            </a:extLst>
          </p:cNvPr>
          <p:cNvSpPr txBox="1"/>
          <p:nvPr/>
        </p:nvSpPr>
        <p:spPr>
          <a:xfrm>
            <a:off x="1692790" y="2612572"/>
            <a:ext cx="7356207" cy="3693319"/>
          </a:xfrm>
          <a:prstGeom prst="rect">
            <a:avLst/>
          </a:prstGeom>
          <a:noFill/>
        </p:spPr>
        <p:txBody>
          <a:bodyPr wrap="square">
            <a:spAutoFit/>
          </a:bodyPr>
          <a:lstStyle/>
          <a:p>
            <a:r>
              <a:rPr lang="en-US" u="sng" kern="1200" dirty="0">
                <a:solidFill>
                  <a:schemeClr val="accent1">
                    <a:lumMod val="50000"/>
                  </a:schemeClr>
                </a:solidFill>
                <a:ea typeface="+mj-ea"/>
                <a:cs typeface="+mj-cs"/>
                <a:hlinkClick r:id="rId7">
                  <a:extLst>
                    <a:ext uri="{A12FA001-AC4F-418D-AE19-62706E023703}">
                      <ahyp:hlinkClr xmlns:ahyp="http://schemas.microsoft.com/office/drawing/2018/hyperlinkcolor" val="tx"/>
                    </a:ext>
                  </a:extLst>
                </a:hlinkClick>
              </a:rPr>
              <a:t>https://www.facebook.com/hdf.lb</a:t>
            </a:r>
            <a:br>
              <a:rPr lang="en-US" u="sng" kern="1200" dirty="0">
                <a:solidFill>
                  <a:schemeClr val="accent1">
                    <a:lumMod val="50000"/>
                  </a:schemeClr>
                </a:solidFill>
                <a:ea typeface="+mj-ea"/>
                <a:cs typeface="+mj-cs"/>
              </a:rPr>
            </a:br>
            <a:r>
              <a:rPr lang="en-US" u="sng" kern="1200" dirty="0">
                <a:solidFill>
                  <a:schemeClr val="accent1">
                    <a:lumMod val="50000"/>
                  </a:schemeClr>
                </a:solidFill>
                <a:ea typeface="+mj-ea"/>
                <a:cs typeface="+mj-cs"/>
                <a:hlinkClick r:id="rId8">
                  <a:extLst>
                    <a:ext uri="{A12FA001-AC4F-418D-AE19-62706E023703}">
                      <ahyp:hlinkClr xmlns:ahyp="http://schemas.microsoft.com/office/drawing/2018/hyperlinkcolor" val="tx"/>
                    </a:ext>
                  </a:extLst>
                </a:hlinkClick>
              </a:rPr>
              <a:t>https://www.instagram.com/hdf.lb</a:t>
            </a:r>
            <a:br>
              <a:rPr lang="en-US" u="sng" kern="1200" dirty="0">
                <a:solidFill>
                  <a:schemeClr val="accent1">
                    <a:lumMod val="50000"/>
                  </a:schemeClr>
                </a:solidFill>
                <a:ea typeface="+mj-ea"/>
                <a:cs typeface="+mj-cs"/>
              </a:rPr>
            </a:br>
            <a:r>
              <a:rPr lang="en-US" u="sng" kern="1200" dirty="0">
                <a:solidFill>
                  <a:schemeClr val="accent1">
                    <a:lumMod val="50000"/>
                  </a:schemeClr>
                </a:solidFill>
                <a:ea typeface="+mj-ea"/>
                <a:cs typeface="+mj-cs"/>
                <a:hlinkClick r:id="rId9">
                  <a:extLst>
                    <a:ext uri="{A12FA001-AC4F-418D-AE19-62706E023703}">
                      <ahyp:hlinkClr xmlns:ahyp="http://schemas.microsoft.com/office/drawing/2018/hyperlinkcolor" val="tx"/>
                    </a:ext>
                  </a:extLst>
                </a:hlinkClick>
              </a:rPr>
              <a:t>https://www.youtube.com/channel/UCBtYGCp_POjLg1zKu5pz0xQ</a:t>
            </a:r>
            <a:br>
              <a:rPr lang="en-US" u="sng" kern="1200" dirty="0">
                <a:solidFill>
                  <a:schemeClr val="accent1">
                    <a:lumMod val="50000"/>
                  </a:schemeClr>
                </a:solidFill>
                <a:ea typeface="+mj-ea"/>
                <a:cs typeface="+mj-cs"/>
              </a:rPr>
            </a:br>
            <a:r>
              <a:rPr lang="en-US" u="sng" kern="1200" dirty="0">
                <a:solidFill>
                  <a:schemeClr val="accent1">
                    <a:lumMod val="50000"/>
                  </a:schemeClr>
                </a:solidFill>
                <a:ea typeface="+mj-ea"/>
                <a:cs typeface="+mj-cs"/>
                <a:hlinkClick r:id="rId10"/>
              </a:rPr>
              <a:t>https://www.linkedin.com/company/hotel-dieu-de-france</a:t>
            </a:r>
            <a:endParaRPr lang="en-US" u="sng" kern="1200" dirty="0">
              <a:solidFill>
                <a:schemeClr val="accent1">
                  <a:lumMod val="50000"/>
                </a:schemeClr>
              </a:solidFill>
              <a:ea typeface="+mj-ea"/>
              <a:cs typeface="+mj-cs"/>
            </a:endParaRPr>
          </a:p>
          <a:p>
            <a:endParaRPr lang="en-US" u="sng" dirty="0">
              <a:solidFill>
                <a:schemeClr val="accent1">
                  <a:lumMod val="50000"/>
                </a:schemeClr>
              </a:solidFill>
              <a:ea typeface="+mj-ea"/>
              <a:cs typeface="+mj-cs"/>
            </a:endParaRPr>
          </a:p>
          <a:p>
            <a:endParaRPr lang="en-US" u="sng" kern="1200" dirty="0">
              <a:solidFill>
                <a:schemeClr val="accent1">
                  <a:lumMod val="50000"/>
                </a:schemeClr>
              </a:solidFill>
              <a:ea typeface="+mj-ea"/>
              <a:cs typeface="+mj-cs"/>
            </a:endParaRPr>
          </a:p>
          <a:p>
            <a:endParaRPr lang="en-US" u="sng" dirty="0">
              <a:solidFill>
                <a:schemeClr val="accent1">
                  <a:lumMod val="50000"/>
                </a:schemeClr>
              </a:solidFill>
              <a:ea typeface="+mj-ea"/>
              <a:cs typeface="+mj-cs"/>
            </a:endParaRPr>
          </a:p>
          <a:p>
            <a:endParaRPr lang="en-US" u="sng" kern="1200" dirty="0">
              <a:solidFill>
                <a:schemeClr val="accent1">
                  <a:lumMod val="50000"/>
                </a:schemeClr>
              </a:solidFill>
              <a:ea typeface="+mj-ea"/>
              <a:cs typeface="+mj-cs"/>
            </a:endParaRPr>
          </a:p>
          <a:p>
            <a:endParaRPr lang="en-US" u="sng" dirty="0">
              <a:solidFill>
                <a:schemeClr val="accent1">
                  <a:lumMod val="50000"/>
                </a:schemeClr>
              </a:solidFill>
              <a:ea typeface="+mj-ea"/>
              <a:cs typeface="+mj-cs"/>
            </a:endParaRPr>
          </a:p>
          <a:p>
            <a:endParaRPr lang="en-US" u="sng" dirty="0">
              <a:solidFill>
                <a:schemeClr val="accent1">
                  <a:lumMod val="50000"/>
                </a:schemeClr>
              </a:solidFill>
              <a:ea typeface="+mj-ea"/>
              <a:cs typeface="+mj-cs"/>
            </a:endParaRPr>
          </a:p>
          <a:p>
            <a:endParaRPr lang="en-US" u="sng" dirty="0">
              <a:solidFill>
                <a:schemeClr val="accent1">
                  <a:lumMod val="50000"/>
                </a:schemeClr>
              </a:solidFill>
              <a:ea typeface="+mj-ea"/>
              <a:cs typeface="+mj-cs"/>
            </a:endParaRPr>
          </a:p>
          <a:p>
            <a:endParaRPr lang="en-US" u="sng" dirty="0">
              <a:solidFill>
                <a:schemeClr val="accent1">
                  <a:lumMod val="50000"/>
                </a:schemeClr>
              </a:solidFill>
              <a:ea typeface="+mj-ea"/>
              <a:cs typeface="+mj-cs"/>
            </a:endParaRPr>
          </a:p>
          <a:p>
            <a:endParaRPr lang="fr-FR" u="sng" dirty="0">
              <a:solidFill>
                <a:schemeClr val="accent1">
                  <a:lumMod val="50000"/>
                </a:schemeClr>
              </a:solidFill>
            </a:endParaRPr>
          </a:p>
        </p:txBody>
      </p:sp>
      <p:graphicFrame>
        <p:nvGraphicFramePr>
          <p:cNvPr id="10" name="Table 9">
            <a:extLst>
              <a:ext uri="{FF2B5EF4-FFF2-40B4-BE49-F238E27FC236}">
                <a16:creationId xmlns:a16="http://schemas.microsoft.com/office/drawing/2014/main" id="{2C4C4238-5194-0DDA-F0B5-A70235AC9B79}"/>
              </a:ext>
            </a:extLst>
          </p:cNvPr>
          <p:cNvGraphicFramePr>
            <a:graphicFrameLocks noGrp="1"/>
          </p:cNvGraphicFramePr>
          <p:nvPr>
            <p:extLst>
              <p:ext uri="{D42A27DB-BD31-4B8C-83A1-F6EECF244321}">
                <p14:modId xmlns:p14="http://schemas.microsoft.com/office/powerpoint/2010/main" val="916981543"/>
              </p:ext>
            </p:extLst>
          </p:nvPr>
        </p:nvGraphicFramePr>
        <p:xfrm>
          <a:off x="838200" y="4571999"/>
          <a:ext cx="6987988" cy="1575142"/>
        </p:xfrm>
        <a:graphic>
          <a:graphicData uri="http://schemas.openxmlformats.org/drawingml/2006/table">
            <a:tbl>
              <a:tblPr/>
              <a:tblGrid>
                <a:gridCol w="6987988">
                  <a:extLst>
                    <a:ext uri="{9D8B030D-6E8A-4147-A177-3AD203B41FA5}">
                      <a16:colId xmlns:a16="http://schemas.microsoft.com/office/drawing/2014/main" val="3101626635"/>
                    </a:ext>
                  </a:extLst>
                </a:gridCol>
              </a:tblGrid>
              <a:tr h="787571">
                <a:tc>
                  <a:txBody>
                    <a:bodyPr/>
                    <a:lstStyle/>
                    <a:p>
                      <a:pPr fontAlgn="t"/>
                      <a:r>
                        <a:rPr lang="fr-FR" b="0" i="0" dirty="0">
                          <a:effectLst/>
                          <a:latin typeface="Segoe UI" panose="020B0502040204020203" pitchFamily="34" charset="0"/>
                        </a:rPr>
                        <a:t>Donnez le meilleur de vous‑mêmes… et que le meilleur gagne ! </a:t>
                      </a:r>
                    </a:p>
                  </a:txBody>
                  <a:tcP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595326554"/>
                  </a:ext>
                </a:extLst>
              </a:tr>
              <a:tr h="787571">
                <a:tc>
                  <a:txBody>
                    <a:bodyPr/>
                    <a:lstStyle/>
                    <a:p>
                      <a:endParaRPr lang="fr-FR" dirty="0"/>
                    </a:p>
                  </a:txBody>
                  <a:tcPr>
                    <a:lnT w="6350" cap="flat" cmpd="sng" algn="ctr">
                      <a:solidFill>
                        <a:srgbClr val="E6E6E6"/>
                      </a:solidFill>
                      <a:prstDash val="solid"/>
                      <a:round/>
                      <a:headEnd type="none" w="med" len="med"/>
                      <a:tailEnd type="none" w="med" len="med"/>
                    </a:lnT>
                  </a:tcPr>
                </a:tc>
                <a:extLst>
                  <a:ext uri="{0D108BD9-81ED-4DB2-BD59-A6C34878D82A}">
                    <a16:rowId xmlns:a16="http://schemas.microsoft.com/office/drawing/2014/main" val="636150390"/>
                  </a:ext>
                </a:extLst>
              </a:tr>
            </a:tbl>
          </a:graphicData>
        </a:graphic>
      </p:graphicFrame>
    </p:spTree>
    <p:extLst>
      <p:ext uri="{BB962C8B-B14F-4D97-AF65-F5344CB8AC3E}">
        <p14:creationId xmlns:p14="http://schemas.microsoft.com/office/powerpoint/2010/main" val="58682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33A27A-5A80-2595-26EE-41CF803CE6B6}"/>
              </a:ext>
            </a:extLst>
          </p:cNvPr>
          <p:cNvSpPr>
            <a:spLocks noGrp="1"/>
          </p:cNvSpPr>
          <p:nvPr>
            <p:ph type="title"/>
          </p:nvPr>
        </p:nvSpPr>
        <p:spPr>
          <a:xfrm>
            <a:off x="-40534" y="19157"/>
            <a:ext cx="4184373" cy="6875819"/>
          </a:xfr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r>
              <a:rPr lang="en-US" sz="1800" dirty="0">
                <a:solidFill>
                  <a:schemeClr val="lt1"/>
                </a:solidFill>
                <a:latin typeface="+mn-lt"/>
                <a:ea typeface="+mn-ea"/>
                <a:cs typeface="+mn-cs"/>
              </a:rPr>
              <a:t>Agenda: </a:t>
            </a:r>
            <a:r>
              <a:rPr lang="en-US" sz="1800" dirty="0" err="1">
                <a:solidFill>
                  <a:schemeClr val="lt1"/>
                </a:solidFill>
                <a:latin typeface="+mn-lt"/>
                <a:ea typeface="+mn-ea"/>
                <a:cs typeface="+mn-cs"/>
              </a:rPr>
              <a:t>Hackaton</a:t>
            </a:r>
            <a:r>
              <a:rPr lang="en-US" sz="1800" dirty="0">
                <a:solidFill>
                  <a:schemeClr val="lt1"/>
                </a:solidFill>
                <a:latin typeface="+mn-lt"/>
                <a:ea typeface="+mn-ea"/>
                <a:cs typeface="+mn-cs"/>
              </a:rPr>
              <a:t>- V1- 2026 </a:t>
            </a:r>
          </a:p>
        </p:txBody>
      </p:sp>
      <p:graphicFrame>
        <p:nvGraphicFramePr>
          <p:cNvPr id="4" name="Content Placeholder 3">
            <a:extLst>
              <a:ext uri="{FF2B5EF4-FFF2-40B4-BE49-F238E27FC236}">
                <a16:creationId xmlns:a16="http://schemas.microsoft.com/office/drawing/2014/main" id="{E110CE33-6D8E-7412-D6FF-B59824B16484}"/>
              </a:ext>
            </a:extLst>
          </p:cNvPr>
          <p:cNvGraphicFramePr>
            <a:graphicFrameLocks noGrp="1"/>
          </p:cNvGraphicFramePr>
          <p:nvPr>
            <p:ph idx="1"/>
            <p:extLst>
              <p:ext uri="{D42A27DB-BD31-4B8C-83A1-F6EECF244321}">
                <p14:modId xmlns:p14="http://schemas.microsoft.com/office/powerpoint/2010/main" val="2436666703"/>
              </p:ext>
            </p:extLst>
          </p:nvPr>
        </p:nvGraphicFramePr>
        <p:xfrm>
          <a:off x="4502428" y="568998"/>
          <a:ext cx="7225749" cy="5720009"/>
        </p:xfrm>
        <a:graphic>
          <a:graphicData uri="http://schemas.openxmlformats.org/drawingml/2006/table">
            <a:tbl>
              <a:tblPr>
                <a:noFill/>
              </a:tblPr>
              <a:tblGrid>
                <a:gridCol w="3467624">
                  <a:extLst>
                    <a:ext uri="{9D8B030D-6E8A-4147-A177-3AD203B41FA5}">
                      <a16:colId xmlns:a16="http://schemas.microsoft.com/office/drawing/2014/main" val="3777469968"/>
                    </a:ext>
                  </a:extLst>
                </a:gridCol>
                <a:gridCol w="3758125">
                  <a:extLst>
                    <a:ext uri="{9D8B030D-6E8A-4147-A177-3AD203B41FA5}">
                      <a16:colId xmlns:a16="http://schemas.microsoft.com/office/drawing/2014/main" val="186837211"/>
                    </a:ext>
                  </a:extLst>
                </a:gridCol>
              </a:tblGrid>
              <a:tr h="501657">
                <a:tc>
                  <a:txBody>
                    <a:bodyPr/>
                    <a:lstStyle/>
                    <a:p>
                      <a:endParaRPr lang="fr-FR" sz="1600" cap="none" spc="0">
                        <a:solidFill>
                          <a:schemeClr val="tx1"/>
                        </a:solidFill>
                      </a:endParaRPr>
                    </a:p>
                  </a:txBody>
                  <a:tcPr marL="85497" marR="61069" marT="53816" marB="122138">
                    <a:lnL w="12700" cmpd="sng">
                      <a:noFill/>
                      <a:prstDash val="solid"/>
                    </a:lnL>
                    <a:lnR w="12700" cmpd="sng">
                      <a:noFill/>
                      <a:prstDash val="solid"/>
                    </a:lnR>
                    <a:lnT w="12700" cap="flat" cmpd="sng" algn="ctr">
                      <a:solidFill>
                        <a:schemeClr val="tx1"/>
                      </a:solidFill>
                      <a:prstDash val="solid"/>
                    </a:lnT>
                    <a:lnB w="12700" cmpd="sng">
                      <a:noFill/>
                      <a:prstDash val="solid"/>
                    </a:lnB>
                    <a:noFill/>
                  </a:tcPr>
                </a:tc>
                <a:tc>
                  <a:txBody>
                    <a:bodyPr/>
                    <a:lstStyle/>
                    <a:p>
                      <a:endParaRPr lang="fr-FR" sz="1600" cap="none" spc="0">
                        <a:solidFill>
                          <a:schemeClr val="tx1"/>
                        </a:solidFill>
                      </a:endParaRPr>
                    </a:p>
                  </a:txBody>
                  <a:tcPr marL="85497" marR="61069" marT="53816" marB="122138">
                    <a:lnL w="12700" cmpd="sng">
                      <a:noFill/>
                      <a:prstDash val="solid"/>
                    </a:lnL>
                    <a:lnR w="12700" cmpd="sng">
                      <a:noFill/>
                      <a:prstDash val="solid"/>
                    </a:lnR>
                    <a:lnT w="12700" cap="flat" cmpd="sng" algn="ctr">
                      <a:solidFill>
                        <a:schemeClr val="tx1"/>
                      </a:solidFill>
                      <a:prstDash val="solid"/>
                    </a:lnT>
                    <a:lnB w="12700" cmpd="sng">
                      <a:noFill/>
                      <a:prstDash val="solid"/>
                    </a:lnB>
                    <a:noFill/>
                  </a:tcPr>
                </a:tc>
                <a:extLst>
                  <a:ext uri="{0D108BD9-81ED-4DB2-BD59-A6C34878D82A}">
                    <a16:rowId xmlns:a16="http://schemas.microsoft.com/office/drawing/2014/main" val="148871882"/>
                  </a:ext>
                </a:extLst>
              </a:tr>
              <a:tr h="469087">
                <a:tc>
                  <a:txBody>
                    <a:bodyPr/>
                    <a:lstStyle/>
                    <a:p>
                      <a:r>
                        <a:rPr lang="fr-FR" sz="1600" b="1" cap="none" spc="0" dirty="0">
                          <a:solidFill>
                            <a:schemeClr val="tx1"/>
                          </a:solidFill>
                          <a:effectLst/>
                        </a:rPr>
                        <a:t>Date &amp; Heure</a:t>
                      </a:r>
                      <a:endParaRPr lang="fr-F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fr-FR" sz="1600" b="1" cap="none" spc="0" dirty="0">
                          <a:solidFill>
                            <a:schemeClr val="tx1"/>
                          </a:solidFill>
                          <a:effectLst/>
                        </a:rPr>
                        <a:t>Activité</a:t>
                      </a:r>
                      <a:endParaRPr lang="fr-F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093484328"/>
                  </a:ext>
                </a:extLst>
              </a:tr>
              <a:tr h="957639">
                <a:tc>
                  <a:txBody>
                    <a:bodyPr/>
                    <a:lstStyle/>
                    <a:p>
                      <a:r>
                        <a:rPr lang="fr-FR" sz="1600" b="1" cap="none" spc="0" dirty="0">
                          <a:solidFill>
                            <a:schemeClr val="tx1"/>
                          </a:solidFill>
                          <a:effectLst/>
                        </a:rPr>
                        <a:t>Jeudi 5 février 2026 : 10h00 -11h </a:t>
                      </a:r>
                      <a:endParaRPr lang="fr-F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fr-FR" sz="1600" b="1" cap="none" spc="0" dirty="0">
                          <a:solidFill>
                            <a:schemeClr val="tx1"/>
                          </a:solidFill>
                          <a:effectLst/>
                        </a:rPr>
                        <a:t>Session d’ouverture</a:t>
                      </a:r>
                      <a:r>
                        <a:rPr lang="fr-FR" sz="1600" cap="none" spc="0" dirty="0">
                          <a:solidFill>
                            <a:schemeClr val="tx1"/>
                          </a:solidFill>
                          <a:effectLst/>
                        </a:rPr>
                        <a:t> :</a:t>
                      </a:r>
                      <a:br>
                        <a:rPr lang="fr-FR" sz="1600" cap="none" spc="0" dirty="0">
                          <a:solidFill>
                            <a:srgbClr val="000000"/>
                          </a:solidFill>
                          <a:effectLst/>
                        </a:rPr>
                      </a:br>
                      <a:r>
                        <a:rPr lang="fr-FR" sz="1600" cap="none" spc="0" dirty="0">
                          <a:solidFill>
                            <a:schemeClr val="tx1"/>
                          </a:solidFill>
                          <a:effectLst/>
                        </a:rPr>
                        <a:t>• Allocution de M. </a:t>
                      </a:r>
                      <a:r>
                        <a:rPr lang="fr-FR" sz="1600" cap="none" spc="0" dirty="0" err="1">
                          <a:solidFill>
                            <a:schemeClr val="tx1"/>
                          </a:solidFill>
                          <a:effectLst/>
                        </a:rPr>
                        <a:t>Nassib</a:t>
                      </a:r>
                      <a:r>
                        <a:rPr lang="fr-FR" sz="1600" cap="none" spc="0" dirty="0">
                          <a:solidFill>
                            <a:schemeClr val="tx1"/>
                          </a:solidFill>
                          <a:effectLst/>
                        </a:rPr>
                        <a:t> Nasr</a:t>
                      </a:r>
                      <a:br>
                        <a:rPr lang="fr-FR" sz="1600" cap="none" spc="0" dirty="0">
                          <a:solidFill>
                            <a:srgbClr val="000000"/>
                          </a:solidFill>
                          <a:effectLst/>
                        </a:rPr>
                      </a:br>
                      <a:r>
                        <a:rPr lang="fr-FR" sz="1600" cap="none" spc="0" dirty="0">
                          <a:solidFill>
                            <a:schemeClr val="tx1"/>
                          </a:solidFill>
                          <a:effectLst/>
                        </a:rPr>
                        <a:t>• Allocution de M. Karl </a:t>
                      </a:r>
                      <a:r>
                        <a:rPr lang="fr-FR" sz="1600" cap="none" spc="0" dirty="0" err="1">
                          <a:solidFill>
                            <a:schemeClr val="tx1"/>
                          </a:solidFill>
                          <a:effectLst/>
                        </a:rPr>
                        <a:t>Jedda</a:t>
                      </a:r>
                      <a:endParaRPr lang="fr-F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33929219"/>
                  </a:ext>
                </a:extLst>
              </a:tr>
              <a:tr h="957639">
                <a:tc>
                  <a:txBody>
                    <a:bodyPr/>
                    <a:lstStyle/>
                    <a:p>
                      <a:endParaRPr lang="fr-F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fr-FR" sz="1600" b="1" cap="none" spc="0" dirty="0">
                          <a:solidFill>
                            <a:schemeClr val="tx1"/>
                          </a:solidFill>
                          <a:effectLst/>
                        </a:rPr>
                        <a:t>Présentation de la problématique</a:t>
                      </a:r>
                      <a:r>
                        <a:rPr lang="fr-FR" sz="1600" cap="none" spc="0" dirty="0">
                          <a:solidFill>
                            <a:schemeClr val="tx1"/>
                          </a:solidFill>
                          <a:effectLst/>
                        </a:rPr>
                        <a:t> :</a:t>
                      </a:r>
                      <a:br>
                        <a:rPr lang="fr-FR" sz="1600" cap="none" spc="0" dirty="0">
                          <a:solidFill>
                            <a:srgbClr val="000000"/>
                          </a:solidFill>
                          <a:effectLst/>
                        </a:rPr>
                      </a:br>
                      <a:r>
                        <a:rPr lang="fr-FR" sz="1600" cap="none" spc="0" dirty="0">
                          <a:solidFill>
                            <a:schemeClr val="tx1"/>
                          </a:solidFill>
                          <a:effectLst/>
                        </a:rPr>
                        <a:t>• Mme Corinne </a:t>
                      </a:r>
                      <a:r>
                        <a:rPr lang="fr-FR" sz="1600" cap="none" spc="0" dirty="0" err="1">
                          <a:solidFill>
                            <a:schemeClr val="tx1"/>
                          </a:solidFill>
                          <a:effectLst/>
                        </a:rPr>
                        <a:t>Aad</a:t>
                      </a:r>
                      <a:br>
                        <a:rPr lang="fr-FR" sz="1600" cap="none" spc="0" dirty="0">
                          <a:solidFill>
                            <a:srgbClr val="000000"/>
                          </a:solidFill>
                          <a:effectLst/>
                        </a:rPr>
                      </a:br>
                      <a:r>
                        <a:rPr lang="fr-FR" sz="1600" cap="none" spc="0" dirty="0">
                          <a:solidFill>
                            <a:schemeClr val="tx1"/>
                          </a:solidFill>
                          <a:effectLst/>
                        </a:rPr>
                        <a:t>• Mr Roland </a:t>
                      </a:r>
                      <a:r>
                        <a:rPr lang="fr-FR" sz="1600" cap="none" spc="0" dirty="0" err="1">
                          <a:solidFill>
                            <a:schemeClr val="tx1"/>
                          </a:solidFill>
                          <a:effectLst/>
                        </a:rPr>
                        <a:t>Tabib</a:t>
                      </a: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401255316"/>
                  </a:ext>
                </a:extLst>
              </a:tr>
              <a:tr h="713363">
                <a:tc>
                  <a:txBody>
                    <a:bodyPr/>
                    <a:lstStyle/>
                    <a:p>
                      <a:endParaRPr lang="fr-FR" sz="1600" cap="none" spc="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fr-FR" sz="1600" b="1" cap="none" spc="0" dirty="0">
                          <a:solidFill>
                            <a:schemeClr val="tx1"/>
                          </a:solidFill>
                          <a:effectLst/>
                        </a:rPr>
                        <a:t>Organisation du Hackathon</a:t>
                      </a:r>
                      <a:r>
                        <a:rPr lang="fr-FR" sz="1600" cap="none" spc="0" dirty="0">
                          <a:solidFill>
                            <a:schemeClr val="tx1"/>
                          </a:solidFill>
                          <a:effectLst/>
                        </a:rPr>
                        <a:t> :</a:t>
                      </a:r>
                      <a:br>
                        <a:rPr lang="fr-FR" sz="1600" cap="none" spc="0" dirty="0">
                          <a:solidFill>
                            <a:srgbClr val="000000"/>
                          </a:solidFill>
                          <a:effectLst/>
                        </a:rPr>
                      </a:br>
                      <a:r>
                        <a:rPr lang="fr-FR" sz="1600" cap="none" spc="0" dirty="0">
                          <a:solidFill>
                            <a:schemeClr val="tx1"/>
                          </a:solidFill>
                          <a:effectLst/>
                        </a:rPr>
                        <a:t>• Distribution des équipes</a:t>
                      </a: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98187553"/>
                  </a:ext>
                </a:extLst>
              </a:tr>
              <a:tr h="469087">
                <a:tc>
                  <a:txBody>
                    <a:bodyPr/>
                    <a:lstStyle/>
                    <a:p>
                      <a:r>
                        <a:rPr lang="pt-BR" sz="1600" b="1" cap="none" spc="0" dirty="0">
                          <a:solidFill>
                            <a:schemeClr val="tx1"/>
                          </a:solidFill>
                          <a:effectLst/>
                        </a:rPr>
                        <a:t>Jeudi 5 </a:t>
                      </a:r>
                      <a:r>
                        <a:rPr lang="fr-FR" sz="1600" b="1" cap="none" spc="0" dirty="0">
                          <a:solidFill>
                            <a:schemeClr val="tx1"/>
                          </a:solidFill>
                          <a:effectLst/>
                        </a:rPr>
                        <a:t>février</a:t>
                      </a:r>
                      <a:r>
                        <a:rPr lang="pt-BR" sz="1600" b="1" cap="none" spc="0" dirty="0">
                          <a:solidFill>
                            <a:schemeClr val="tx1"/>
                          </a:solidFill>
                          <a:effectLst/>
                        </a:rPr>
                        <a:t> 2026 – 14h00–16h00</a:t>
                      </a:r>
                      <a:endParaRPr lang="pt-B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fr-FR" sz="1600" b="1" cap="none" spc="0" dirty="0">
                          <a:solidFill>
                            <a:schemeClr val="tx1"/>
                          </a:solidFill>
                          <a:effectLst/>
                        </a:rPr>
                        <a:t>Convention des innovations</a:t>
                      </a:r>
                      <a:endParaRPr lang="fr-F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02284997"/>
                  </a:ext>
                </a:extLst>
              </a:tr>
              <a:tr h="713363">
                <a:tc>
                  <a:txBody>
                    <a:bodyPr/>
                    <a:lstStyle/>
                    <a:p>
                      <a:r>
                        <a:rPr lang="fr-FR" sz="1600" b="1" cap="none" spc="0" dirty="0">
                          <a:solidFill>
                            <a:schemeClr val="tx1"/>
                          </a:solidFill>
                          <a:effectLst/>
                        </a:rPr>
                        <a:t>Vendredi 6 février 2026</a:t>
                      </a:r>
                      <a:endParaRPr lang="fr-F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fr-FR" sz="1600" b="1" cap="none" spc="0" dirty="0">
                          <a:solidFill>
                            <a:schemeClr val="tx1"/>
                          </a:solidFill>
                          <a:effectLst/>
                        </a:rPr>
                        <a:t>Accès à l’hôpital : 08h00 – 22h00</a:t>
                      </a:r>
                      <a:br>
                        <a:rPr lang="fr-FR" sz="1600" cap="none" spc="0" dirty="0">
                          <a:solidFill>
                            <a:srgbClr val="000000"/>
                          </a:solidFill>
                          <a:effectLst/>
                        </a:rPr>
                      </a:br>
                      <a:r>
                        <a:rPr lang="fr-FR" sz="1600" cap="none" spc="0" dirty="0">
                          <a:solidFill>
                            <a:schemeClr val="tx1"/>
                          </a:solidFill>
                          <a:effectLst/>
                        </a:rPr>
                        <a:t>(Travail libre des équipes)</a:t>
                      </a: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05127538"/>
                  </a:ext>
                </a:extLst>
              </a:tr>
              <a:tr h="469087">
                <a:tc>
                  <a:txBody>
                    <a:bodyPr/>
                    <a:lstStyle/>
                    <a:p>
                      <a:r>
                        <a:rPr lang="fr-FR" sz="1600" b="1" cap="none" spc="0" dirty="0">
                          <a:solidFill>
                            <a:schemeClr val="tx1"/>
                          </a:solidFill>
                          <a:effectLst/>
                        </a:rPr>
                        <a:t>Samedi 7 février 2026</a:t>
                      </a:r>
                      <a:endParaRPr lang="fr-F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fr-FR" sz="1600" b="1" cap="none" spc="0" dirty="0">
                          <a:solidFill>
                            <a:schemeClr val="tx1"/>
                          </a:solidFill>
                          <a:effectLst/>
                        </a:rPr>
                        <a:t>11h30 : Soumission des documents</a:t>
                      </a:r>
                      <a:endParaRPr lang="fr-F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23928439"/>
                  </a:ext>
                </a:extLst>
              </a:tr>
              <a:tr h="469087">
                <a:tc>
                  <a:txBody>
                    <a:bodyPr/>
                    <a:lstStyle/>
                    <a:p>
                      <a:r>
                        <a:rPr lang="fr-FR" sz="1600" b="1" cap="none" spc="0" dirty="0">
                          <a:solidFill>
                            <a:schemeClr val="tx1"/>
                          </a:solidFill>
                          <a:effectLst/>
                        </a:rPr>
                        <a:t>Samedi 7 février 2026</a:t>
                      </a:r>
                      <a:endParaRPr lang="fr-F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fr-FR" sz="1600" b="1" cap="none" spc="0" dirty="0">
                          <a:solidFill>
                            <a:schemeClr val="tx1"/>
                          </a:solidFill>
                          <a:effectLst/>
                        </a:rPr>
                        <a:t>Clôture et fermeture des accès</a:t>
                      </a:r>
                      <a:endParaRPr lang="fr-FR" sz="1600" cap="none" spc="0" dirty="0">
                        <a:solidFill>
                          <a:schemeClr val="tx1"/>
                        </a:solidFill>
                        <a:effectLst/>
                      </a:endParaRPr>
                    </a:p>
                  </a:txBody>
                  <a:tcPr marL="85497" marR="61069" marT="53816" marB="12213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0237331"/>
                  </a:ext>
                </a:extLst>
              </a:tr>
            </a:tbl>
          </a:graphicData>
        </a:graphic>
      </p:graphicFrame>
      <p:pic>
        <p:nvPicPr>
          <p:cNvPr id="5" name="Picture 6" descr="hdf-logo-english">
            <a:extLst>
              <a:ext uri="{FF2B5EF4-FFF2-40B4-BE49-F238E27FC236}">
                <a16:creationId xmlns:a16="http://schemas.microsoft.com/office/drawing/2014/main" id="{0F365ED3-2EC8-09DC-6D7D-9B0AC7922F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7" t="1" r="-11383" b="-1"/>
          <a:stretch/>
        </p:blipFill>
        <p:spPr bwMode="auto">
          <a:xfrm>
            <a:off x="4502428" y="43456"/>
            <a:ext cx="1864703" cy="525542"/>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9069163F-635C-D529-2AB9-FB926455E07D}"/>
              </a:ext>
            </a:extLst>
          </p:cNvPr>
          <p:cNvPicPr>
            <a:picLocks noChangeAspect="1"/>
          </p:cNvPicPr>
          <p:nvPr/>
        </p:nvPicPr>
        <p:blipFill>
          <a:blip r:embed="rId3"/>
          <a:stretch>
            <a:fillRect/>
          </a:stretch>
        </p:blipFill>
        <p:spPr>
          <a:xfrm>
            <a:off x="9639297" y="19158"/>
            <a:ext cx="2095500" cy="495300"/>
          </a:xfrm>
          <a:prstGeom prst="rect">
            <a:avLst/>
          </a:prstGeom>
        </p:spPr>
      </p:pic>
    </p:spTree>
    <p:extLst>
      <p:ext uri="{BB962C8B-B14F-4D97-AF65-F5344CB8AC3E}">
        <p14:creationId xmlns:p14="http://schemas.microsoft.com/office/powerpoint/2010/main" val="738905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trees in front of it&#10;&#10;Description automatically generated with low confidence">
            <a:extLst>
              <a:ext uri="{FF2B5EF4-FFF2-40B4-BE49-F238E27FC236}">
                <a16:creationId xmlns:a16="http://schemas.microsoft.com/office/drawing/2014/main" id="{404BA97A-700E-8348-8C51-F93F4269CD3E}"/>
              </a:ext>
            </a:extLst>
          </p:cNvPr>
          <p:cNvPicPr>
            <a:picLocks noChangeAspect="1"/>
          </p:cNvPicPr>
          <p:nvPr/>
        </p:nvPicPr>
        <p:blipFill rotWithShape="1">
          <a:blip r:embed="rId3" cstate="email">
            <a:alphaModFix amt="40000"/>
            <a:extLst>
              <a:ext uri="{28A0092B-C50C-407E-A947-70E740481C1C}">
                <a14:useLocalDpi xmlns:a14="http://schemas.microsoft.com/office/drawing/2010/main"/>
              </a:ext>
            </a:extLst>
          </a:blip>
          <a:srcRect t="6278" b="18722"/>
          <a:stretch/>
        </p:blipFill>
        <p:spPr>
          <a:xfrm>
            <a:off x="20" y="10"/>
            <a:ext cx="12191981" cy="6857990"/>
          </a:xfrm>
          <a:prstGeom prst="rect">
            <a:avLst/>
          </a:prstGeom>
        </p:spPr>
      </p:pic>
      <p:sp>
        <p:nvSpPr>
          <p:cNvPr id="6" name="Title 5">
            <a:extLst>
              <a:ext uri="{FF2B5EF4-FFF2-40B4-BE49-F238E27FC236}">
                <a16:creationId xmlns:a16="http://schemas.microsoft.com/office/drawing/2014/main" id="{345253E8-8E89-FB85-2E92-3D7ED1D4BD47}"/>
              </a:ext>
            </a:extLst>
          </p:cNvPr>
          <p:cNvSpPr>
            <a:spLocks noGrp="1"/>
          </p:cNvSpPr>
          <p:nvPr>
            <p:ph type="title"/>
          </p:nvPr>
        </p:nvSpPr>
        <p:spPr>
          <a:xfrm>
            <a:off x="838343" y="365125"/>
            <a:ext cx="10515600" cy="1325563"/>
          </a:xfrm>
        </p:spPr>
        <p:txBody>
          <a:bodyPr>
            <a:normAutofit/>
          </a:bodyPr>
          <a:lstStyle/>
          <a:p>
            <a:endParaRPr lang="en-US" dirty="0">
              <a:solidFill>
                <a:srgbClr val="FFFFFF"/>
              </a:solidFill>
            </a:endParaRPr>
          </a:p>
        </p:txBody>
      </p:sp>
      <p:sp>
        <p:nvSpPr>
          <p:cNvPr id="7" name="Content Placeholder 6">
            <a:extLst>
              <a:ext uri="{FF2B5EF4-FFF2-40B4-BE49-F238E27FC236}">
                <a16:creationId xmlns:a16="http://schemas.microsoft.com/office/drawing/2014/main" id="{52D554FA-CD48-417C-3580-F6C2CBC93E07}"/>
              </a:ext>
            </a:extLst>
          </p:cNvPr>
          <p:cNvSpPr>
            <a:spLocks noGrp="1"/>
          </p:cNvSpPr>
          <p:nvPr>
            <p:ph idx="1"/>
          </p:nvPr>
        </p:nvSpPr>
        <p:spPr>
          <a:xfrm>
            <a:off x="838344" y="1510019"/>
            <a:ext cx="5403065" cy="4666944"/>
          </a:xfrm>
        </p:spPr>
        <p:txBody>
          <a:bodyPr>
            <a:normAutofit/>
          </a:bodyPr>
          <a:lstStyle/>
          <a:p>
            <a:pPr>
              <a:buFont typeface="Courier New" panose="02070309020205020404" pitchFamily="49" charset="0"/>
              <a:buChar char="o"/>
            </a:pPr>
            <a:endParaRPr lang="fr-BE" sz="2000" b="1"/>
          </a:p>
          <a:p>
            <a:pPr>
              <a:buFont typeface="Courier New" panose="02070309020205020404" pitchFamily="49" charset="0"/>
              <a:buChar char="o"/>
            </a:pPr>
            <a:r>
              <a:rPr lang="fr-BE" sz="2000" b="1">
                <a:solidFill>
                  <a:srgbClr val="FFFFFF"/>
                </a:solidFill>
                <a:hlinkClick r:id="rId4"/>
              </a:rPr>
              <a:t>https://www.hdf.usj.edu.lb</a:t>
            </a:r>
            <a:r>
              <a:rPr lang="fr-BE" sz="2000" b="1">
                <a:solidFill>
                  <a:srgbClr val="FFFFFF"/>
                </a:solidFill>
              </a:rPr>
              <a:t>.</a:t>
            </a:r>
          </a:p>
          <a:p>
            <a:pPr>
              <a:buFont typeface="Courier New" panose="02070309020205020404" pitchFamily="49" charset="0"/>
              <a:buChar char="o"/>
            </a:pPr>
            <a:endParaRPr lang="fr-BE" sz="2000" b="1">
              <a:solidFill>
                <a:srgbClr val="FFFFFF"/>
              </a:solidFill>
            </a:endParaRPr>
          </a:p>
          <a:p>
            <a:pPr marL="0" indent="0">
              <a:buNone/>
            </a:pPr>
            <a:endParaRPr lang="en-US" sz="2000" dirty="0">
              <a:solidFill>
                <a:srgbClr val="FFFFFF"/>
              </a:solidFill>
            </a:endParaRPr>
          </a:p>
        </p:txBody>
      </p:sp>
      <p:pic>
        <p:nvPicPr>
          <p:cNvPr id="4" name="Picture 3"/>
          <p:cNvPicPr>
            <a:picLocks noChangeAspect="1"/>
          </p:cNvPicPr>
          <p:nvPr/>
        </p:nvPicPr>
        <p:blipFill rotWithShape="1">
          <a:blip r:embed="rId5"/>
          <a:srcRect l="13169" r="16240"/>
          <a:stretch/>
        </p:blipFill>
        <p:spPr>
          <a:xfrm>
            <a:off x="6165710" y="1036320"/>
            <a:ext cx="5219494" cy="6339840"/>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2" name="Slide Number Placeholder 1">
            <a:extLst>
              <a:ext uri="{FF2B5EF4-FFF2-40B4-BE49-F238E27FC236}">
                <a16:creationId xmlns:a16="http://schemas.microsoft.com/office/drawing/2014/main" id="{4CE62B9D-250A-7F16-16E9-882C07F887F5}"/>
              </a:ext>
            </a:extLst>
          </p:cNvPr>
          <p:cNvSpPr>
            <a:spLocks noGrp="1"/>
          </p:cNvSpPr>
          <p:nvPr>
            <p:ph type="sldNum" sz="quarter" idx="12"/>
          </p:nvPr>
        </p:nvSpPr>
        <p:spPr>
          <a:xfrm>
            <a:off x="8610600" y="6356350"/>
            <a:ext cx="2743200" cy="365125"/>
          </a:xfrm>
        </p:spPr>
        <p:txBody>
          <a:bodyPr>
            <a:normAutofit/>
          </a:bodyPr>
          <a:lstStyle/>
          <a:p>
            <a:pPr>
              <a:spcAft>
                <a:spcPts val="600"/>
              </a:spcAft>
            </a:pPr>
            <a:fld id="{83FE9716-C842-4FCB-8677-0167559B2E60}" type="slidenum">
              <a:rPr lang="fr-FR" smtClean="0">
                <a:solidFill>
                  <a:srgbClr val="FFFFFF"/>
                </a:solidFill>
              </a:rPr>
              <a:pPr>
                <a:spcAft>
                  <a:spcPts val="600"/>
                </a:spcAft>
              </a:pPr>
              <a:t>3</a:t>
            </a:fld>
            <a:endParaRPr lang="fr-FR">
              <a:solidFill>
                <a:srgbClr val="FFFFFF"/>
              </a:solidFill>
            </a:endParaRPr>
          </a:p>
        </p:txBody>
      </p:sp>
      <p:sp>
        <p:nvSpPr>
          <p:cNvPr id="8" name="Footer Placeholder 7">
            <a:extLst>
              <a:ext uri="{FF2B5EF4-FFF2-40B4-BE49-F238E27FC236}">
                <a16:creationId xmlns:a16="http://schemas.microsoft.com/office/drawing/2014/main" id="{ECE7EA6C-4C96-CADE-192B-E45CA1471669}"/>
              </a:ext>
            </a:extLst>
          </p:cNvPr>
          <p:cNvSpPr>
            <a:spLocks noGrp="1"/>
          </p:cNvSpPr>
          <p:nvPr>
            <p:ph type="ftr" sz="quarter" idx="11"/>
          </p:nvPr>
        </p:nvSpPr>
        <p:spPr/>
        <p:txBody>
          <a:bodyPr/>
          <a:lstStyle/>
          <a:p>
            <a:r>
              <a:rPr lang="fr-FR"/>
              <a:t>Hôtel Dieu de France - partenariat avec ADENE - SEPT 25, 2023</a:t>
            </a:r>
          </a:p>
        </p:txBody>
      </p:sp>
      <p:graphicFrame>
        <p:nvGraphicFramePr>
          <p:cNvPr id="11" name="Table 10">
            <a:extLst>
              <a:ext uri="{FF2B5EF4-FFF2-40B4-BE49-F238E27FC236}">
                <a16:creationId xmlns:a16="http://schemas.microsoft.com/office/drawing/2014/main" id="{4E21A99F-B392-34F4-AAE7-E70CB8CD61D3}"/>
              </a:ext>
            </a:extLst>
          </p:cNvPr>
          <p:cNvGraphicFramePr>
            <a:graphicFrameLocks noGrp="1"/>
          </p:cNvGraphicFramePr>
          <p:nvPr>
            <p:extLst>
              <p:ext uri="{D42A27DB-BD31-4B8C-83A1-F6EECF244321}">
                <p14:modId xmlns:p14="http://schemas.microsoft.com/office/powerpoint/2010/main" val="1139037033"/>
              </p:ext>
            </p:extLst>
          </p:nvPr>
        </p:nvGraphicFramePr>
        <p:xfrm>
          <a:off x="934720" y="365125"/>
          <a:ext cx="5306545" cy="5991215"/>
        </p:xfrm>
        <a:graphic>
          <a:graphicData uri="http://schemas.openxmlformats.org/drawingml/2006/table">
            <a:tbl>
              <a:tblPr/>
              <a:tblGrid>
                <a:gridCol w="5306545">
                  <a:extLst>
                    <a:ext uri="{9D8B030D-6E8A-4147-A177-3AD203B41FA5}">
                      <a16:colId xmlns:a16="http://schemas.microsoft.com/office/drawing/2014/main" val="2507408497"/>
                    </a:ext>
                  </a:extLst>
                </a:gridCol>
              </a:tblGrid>
              <a:tr h="5539048">
                <a:tc>
                  <a:txBody>
                    <a:bodyPr/>
                    <a:lstStyle/>
                    <a:p>
                      <a:pPr fontAlgn="t"/>
                      <a:r>
                        <a:rPr lang="fr-FR" b="1" i="0" dirty="0">
                          <a:effectLst/>
                          <a:latin typeface="Segoe UI" panose="020B0502040204020203" pitchFamily="34" charset="0"/>
                        </a:rPr>
                        <a:t>Hôtel-Dieu de France (HDF)</a:t>
                      </a:r>
                      <a:r>
                        <a:rPr lang="fr-FR" b="0" i="0" dirty="0">
                          <a:effectLst/>
                          <a:latin typeface="Segoe UI" panose="020B0502040204020203" pitchFamily="34" charset="0"/>
                        </a:rPr>
                        <a:t> est un hôpital universitaire de référence à Beyrouth, reconnu pour l’excellence de ses soins, de sa recherche et de son enseignement.</a:t>
                      </a:r>
                      <a:br>
                        <a:rPr lang="fr-FR" b="0" i="0" dirty="0">
                          <a:effectLst/>
                          <a:latin typeface="Segoe UI" panose="020B0502040204020203" pitchFamily="34" charset="0"/>
                        </a:rPr>
                      </a:br>
                      <a:r>
                        <a:rPr lang="fr-FR" b="0" i="0" dirty="0">
                          <a:effectLst/>
                          <a:latin typeface="Segoe UI" panose="020B0502040204020203" pitchFamily="34" charset="0"/>
                        </a:rPr>
                        <a:t>• Dans le cadre de sa mission visant à élargir l’accès aux soins et à améliorer les services offerts aux patients, le HDF a acquis plusieurs hôpitaux ainsi que diverses institutions affiliées.</a:t>
                      </a:r>
                      <a:br>
                        <a:rPr lang="fr-FR" b="0" i="0" dirty="0">
                          <a:effectLst/>
                          <a:latin typeface="Segoe UI" panose="020B0502040204020203" pitchFamily="34" charset="0"/>
                        </a:rPr>
                      </a:br>
                      <a:r>
                        <a:rPr lang="fr-FR" b="0" i="0" dirty="0">
                          <a:effectLst/>
                          <a:latin typeface="Segoe UI" panose="020B0502040204020203" pitchFamily="34" charset="0"/>
                        </a:rPr>
                        <a:t>• Ces partenariats ont pour objectif de renforcer l’offre de soins, faciliter les orientations des patients et soutenir les traitements spécialisés dans différentes régions — toujours dans la perspective d’une meilleure expérience patient.</a:t>
                      </a:r>
                      <a:br>
                        <a:rPr lang="fr-FR" b="0" i="0" dirty="0">
                          <a:effectLst/>
                          <a:latin typeface="Segoe UI" panose="020B0502040204020203" pitchFamily="34" charset="0"/>
                        </a:rPr>
                      </a:br>
                      <a:r>
                        <a:rPr lang="fr-FR" b="0" i="0" dirty="0">
                          <a:effectLst/>
                          <a:latin typeface="Segoe UI" panose="020B0502040204020203" pitchFamily="34" charset="0"/>
                        </a:rPr>
                        <a:t>• Pour atteindre ces objectifs, </a:t>
                      </a:r>
                      <a:r>
                        <a:rPr lang="fr-FR" b="1" i="0" dirty="0">
                          <a:effectLst/>
                          <a:latin typeface="Segoe UI" panose="020B0502040204020203" pitchFamily="34" charset="0"/>
                        </a:rPr>
                        <a:t>la digitalisation complète a constitué un pilier essentiel du plan stratégique</a:t>
                      </a:r>
                      <a:r>
                        <a:rPr lang="fr-FR" b="0" i="0" dirty="0">
                          <a:effectLst/>
                          <a:latin typeface="Segoe UI" panose="020B0502040204020203" pitchFamily="34" charset="0"/>
                        </a:rPr>
                        <a:t>.</a:t>
                      </a:r>
                    </a:p>
                  </a:txBody>
                  <a:tcP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1478195604"/>
                  </a:ext>
                </a:extLst>
              </a:tr>
              <a:tr h="452167">
                <a:tc>
                  <a:txBody>
                    <a:bodyPr/>
                    <a:lstStyle/>
                    <a:p>
                      <a:endParaRPr lang="fr-FR" dirty="0"/>
                    </a:p>
                  </a:txBody>
                  <a:tcPr>
                    <a:lnT w="6350" cap="flat" cmpd="sng" algn="ctr">
                      <a:solidFill>
                        <a:srgbClr val="E6E6E6"/>
                      </a:solidFill>
                      <a:prstDash val="solid"/>
                      <a:round/>
                      <a:headEnd type="none" w="med" len="med"/>
                      <a:tailEnd type="none" w="med" len="med"/>
                    </a:lnT>
                  </a:tcPr>
                </a:tc>
                <a:extLst>
                  <a:ext uri="{0D108BD9-81ED-4DB2-BD59-A6C34878D82A}">
                    <a16:rowId xmlns:a16="http://schemas.microsoft.com/office/drawing/2014/main" val="3636519458"/>
                  </a:ext>
                </a:extLst>
              </a:tr>
            </a:tbl>
          </a:graphicData>
        </a:graphic>
      </p:graphicFrame>
    </p:spTree>
    <p:extLst>
      <p:ext uri="{BB962C8B-B14F-4D97-AF65-F5344CB8AC3E}">
        <p14:creationId xmlns:p14="http://schemas.microsoft.com/office/powerpoint/2010/main" val="1710481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DE3C-0AD9-C78F-B231-B135741C632A}"/>
              </a:ext>
            </a:extLst>
          </p:cNvPr>
          <p:cNvSpPr>
            <a:spLocks noGrp="1"/>
          </p:cNvSpPr>
          <p:nvPr>
            <p:ph type="title"/>
          </p:nvPr>
        </p:nvSpPr>
        <p:spPr>
          <a:xfrm>
            <a:off x="0" y="1455849"/>
            <a:ext cx="2752354" cy="27092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lt1"/>
                </a:solidFill>
                <a:latin typeface="+mn-lt"/>
                <a:ea typeface="+mn-ea"/>
                <a:cs typeface="+mn-cs"/>
              </a:rPr>
              <a:t>Reseau </a:t>
            </a:r>
            <a:br>
              <a:rPr lang="en-US" sz="1800" dirty="0">
                <a:solidFill>
                  <a:schemeClr val="lt1"/>
                </a:solidFill>
                <a:latin typeface="+mn-lt"/>
                <a:ea typeface="+mn-ea"/>
                <a:cs typeface="+mn-cs"/>
              </a:rPr>
            </a:br>
            <a:r>
              <a:rPr lang="en-US" sz="1800" dirty="0">
                <a:solidFill>
                  <a:schemeClr val="lt1"/>
                </a:solidFill>
                <a:latin typeface="+mn-lt"/>
                <a:ea typeface="+mn-ea"/>
                <a:cs typeface="+mn-cs"/>
              </a:rPr>
              <a:t>USJ – HDF</a:t>
            </a:r>
          </a:p>
        </p:txBody>
      </p:sp>
      <p:sp>
        <p:nvSpPr>
          <p:cNvPr id="7" name="Footer Placeholder 6">
            <a:extLst>
              <a:ext uri="{FF2B5EF4-FFF2-40B4-BE49-F238E27FC236}">
                <a16:creationId xmlns:a16="http://schemas.microsoft.com/office/drawing/2014/main" id="{39ECE641-ADBF-D226-AD0F-8922924FF955}"/>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endParaRPr lang="en-US" kern="1200" dirty="0">
              <a:solidFill>
                <a:srgbClr val="898989"/>
              </a:solidFill>
              <a:latin typeface="+mn-lt"/>
              <a:ea typeface="+mn-ea"/>
              <a:cs typeface="+mn-cs"/>
            </a:endParaRPr>
          </a:p>
        </p:txBody>
      </p:sp>
      <p:sp>
        <p:nvSpPr>
          <p:cNvPr id="4" name="Slide Number Placeholder 3">
            <a:extLst>
              <a:ext uri="{FF2B5EF4-FFF2-40B4-BE49-F238E27FC236}">
                <a16:creationId xmlns:a16="http://schemas.microsoft.com/office/drawing/2014/main" id="{98E87B7B-39E3-B2F5-43C0-C6A38FA9B96F}"/>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defRPr/>
            </a:pPr>
            <a:fld id="{83FE9716-C842-4FCB-8677-0167559B2E60}" type="slidenum">
              <a:rPr lang="en-US" smtClean="0">
                <a:solidFill>
                  <a:srgbClr val="898989"/>
                </a:solidFill>
              </a:rPr>
              <a:pPr>
                <a:spcAft>
                  <a:spcPts val="600"/>
                </a:spcAft>
                <a:defRPr/>
              </a:pPr>
              <a:t>4</a:t>
            </a:fld>
            <a:endParaRPr lang="en-US">
              <a:solidFill>
                <a:srgbClr val="898989"/>
              </a:solidFill>
            </a:endParaRPr>
          </a:p>
        </p:txBody>
      </p:sp>
      <p:pic>
        <p:nvPicPr>
          <p:cNvPr id="3" name="Picture 2" descr="Hôtel Dieu de France">
            <a:extLst>
              <a:ext uri="{FF2B5EF4-FFF2-40B4-BE49-F238E27FC236}">
                <a16:creationId xmlns:a16="http://schemas.microsoft.com/office/drawing/2014/main" id="{8C5FF337-6261-CB97-28BB-EC0ABB2D67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9"/>
          <a:stretch/>
        </p:blipFill>
        <p:spPr bwMode="auto">
          <a:xfrm>
            <a:off x="1977146" y="0"/>
            <a:ext cx="2994629" cy="1472249"/>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67698ED8-0784-C5A3-F85E-A243CE9E3798}"/>
              </a:ext>
            </a:extLst>
          </p:cNvPr>
          <p:cNvPicPr>
            <a:picLocks noGrp="1" noChangeAspect="1"/>
          </p:cNvPicPr>
          <p:nvPr>
            <p:ph idx="1"/>
          </p:nvPr>
        </p:nvPicPr>
        <p:blipFill>
          <a:blip r:embed="rId4"/>
          <a:stretch>
            <a:fillRect/>
          </a:stretch>
        </p:blipFill>
        <p:spPr>
          <a:xfrm>
            <a:off x="2946710" y="1382498"/>
            <a:ext cx="8004422" cy="4552249"/>
          </a:xfrm>
          <a:prstGeom prst="rect">
            <a:avLst/>
          </a:prstGeom>
        </p:spPr>
      </p:pic>
      <p:sp>
        <p:nvSpPr>
          <p:cNvPr id="8" name="Arrow: Right 7">
            <a:extLst>
              <a:ext uri="{FF2B5EF4-FFF2-40B4-BE49-F238E27FC236}">
                <a16:creationId xmlns:a16="http://schemas.microsoft.com/office/drawing/2014/main" id="{30561036-74C5-6CCC-8FC3-404E9E02C729}"/>
              </a:ext>
            </a:extLst>
          </p:cNvPr>
          <p:cNvSpPr/>
          <p:nvPr/>
        </p:nvSpPr>
        <p:spPr>
          <a:xfrm>
            <a:off x="8454325" y="3658622"/>
            <a:ext cx="141034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25373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obot using a laptop sitting on a blue chair">
            <a:extLst>
              <a:ext uri="{FF2B5EF4-FFF2-40B4-BE49-F238E27FC236}">
                <a16:creationId xmlns:a16="http://schemas.microsoft.com/office/drawing/2014/main" id="{9C57FF85-AA16-5CAC-7A76-7008BCF5DEFF}"/>
              </a:ext>
            </a:extLst>
          </p:cNvPr>
          <p:cNvPicPr>
            <a:picLocks noChangeAspect="1"/>
          </p:cNvPicPr>
          <p:nvPr/>
        </p:nvPicPr>
        <p:blipFill>
          <a:blip r:embed="rId2"/>
          <a:srcRect l="20688"/>
          <a:stretch/>
        </p:blipFill>
        <p:spPr>
          <a:xfrm>
            <a:off x="1" y="10"/>
            <a:ext cx="9669642" cy="6857990"/>
          </a:xfrm>
          <a:prstGeom prst="rect">
            <a:avLst/>
          </a:prstGeom>
        </p:spPr>
      </p:pic>
      <p:sp>
        <p:nvSpPr>
          <p:cNvPr id="5" name="TextBox 4">
            <a:extLst>
              <a:ext uri="{FF2B5EF4-FFF2-40B4-BE49-F238E27FC236}">
                <a16:creationId xmlns:a16="http://schemas.microsoft.com/office/drawing/2014/main" id="{DF72A528-4B41-B59D-F7CF-3396FEDBB622}"/>
              </a:ext>
            </a:extLst>
          </p:cNvPr>
          <p:cNvSpPr txBox="1"/>
          <p:nvPr/>
        </p:nvSpPr>
        <p:spPr>
          <a:xfrm>
            <a:off x="7531610" y="1434517"/>
            <a:ext cx="3822189" cy="474244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2" name="Footer Placeholder 1">
            <a:extLst>
              <a:ext uri="{FF2B5EF4-FFF2-40B4-BE49-F238E27FC236}">
                <a16:creationId xmlns:a16="http://schemas.microsoft.com/office/drawing/2014/main" id="{CA09B99D-C3B7-8BCB-EEC3-0619D1160EC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Hôtel Dieu de France - partenariat avec ADENE - SEPT 25, 2023</a:t>
            </a:r>
          </a:p>
        </p:txBody>
      </p:sp>
      <p:sp>
        <p:nvSpPr>
          <p:cNvPr id="3" name="Slide Number Placeholder 2">
            <a:extLst>
              <a:ext uri="{FF2B5EF4-FFF2-40B4-BE49-F238E27FC236}">
                <a16:creationId xmlns:a16="http://schemas.microsoft.com/office/drawing/2014/main" id="{618749C7-FD14-5A28-618F-81ABD14EA07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3FE9716-C842-4FCB-8677-0167559B2E60}" type="slidenum">
              <a:rPr lang="en-US" smtClean="0">
                <a:solidFill>
                  <a:prstClr val="black">
                    <a:tint val="75000"/>
                  </a:prstClr>
                </a:solidFill>
                <a:latin typeface="Calibri" panose="020F0502020204030204"/>
              </a:rPr>
              <a:pPr>
                <a:spcAft>
                  <a:spcPts val="600"/>
                </a:spcAft>
                <a:defRPr/>
              </a:pPr>
              <a:t>5</a:t>
            </a:fld>
            <a:endParaRPr lang="en-US">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0CBFC77F-DEE5-E339-7624-9BBD932ADC95}"/>
              </a:ext>
            </a:extLst>
          </p:cNvPr>
          <p:cNvSpPr/>
          <p:nvPr/>
        </p:nvSpPr>
        <p:spPr>
          <a:xfrm>
            <a:off x="1586060" y="1789044"/>
            <a:ext cx="2039301" cy="38434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Notre </a:t>
            </a:r>
            <a:r>
              <a:rPr lang="en-US" dirty="0" err="1"/>
              <a:t>objectif</a:t>
            </a:r>
            <a:r>
              <a:rPr lang="en-US" dirty="0"/>
              <a:t> : L’EXPERIENCE </a:t>
            </a:r>
          </a:p>
          <a:p>
            <a:pPr algn="ctr"/>
            <a:r>
              <a:rPr lang="en-US" dirty="0"/>
              <a:t>Du patient </a:t>
            </a:r>
            <a:endParaRPr lang="fr-FR" dirty="0"/>
          </a:p>
        </p:txBody>
      </p:sp>
      <p:pic>
        <p:nvPicPr>
          <p:cNvPr id="8" name="Picture 2" descr="Hôtel Dieu de France">
            <a:extLst>
              <a:ext uri="{FF2B5EF4-FFF2-40B4-BE49-F238E27FC236}">
                <a16:creationId xmlns:a16="http://schemas.microsoft.com/office/drawing/2014/main" id="{2D2D68C2-CFB7-A1E4-E634-D5FF1BEA42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9"/>
          <a:stretch/>
        </p:blipFill>
        <p:spPr bwMode="auto">
          <a:xfrm>
            <a:off x="294481" y="-25586"/>
            <a:ext cx="2994629" cy="14722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EB8F8867-B082-9AEC-5786-B617E1493EFA}"/>
              </a:ext>
            </a:extLst>
          </p:cNvPr>
          <p:cNvGraphicFramePr>
            <a:graphicFrameLocks noGrp="1"/>
          </p:cNvGraphicFramePr>
          <p:nvPr>
            <p:extLst>
              <p:ext uri="{D42A27DB-BD31-4B8C-83A1-F6EECF244321}">
                <p14:modId xmlns:p14="http://schemas.microsoft.com/office/powerpoint/2010/main" val="552694828"/>
              </p:ext>
            </p:extLst>
          </p:nvPr>
        </p:nvGraphicFramePr>
        <p:xfrm>
          <a:off x="7361694" y="1193369"/>
          <a:ext cx="3992105" cy="4227780"/>
        </p:xfrm>
        <a:graphic>
          <a:graphicData uri="http://schemas.openxmlformats.org/drawingml/2006/table">
            <a:tbl>
              <a:tblPr/>
              <a:tblGrid>
                <a:gridCol w="3992105">
                  <a:extLst>
                    <a:ext uri="{9D8B030D-6E8A-4147-A177-3AD203B41FA5}">
                      <a16:colId xmlns:a16="http://schemas.microsoft.com/office/drawing/2014/main" val="649172351"/>
                    </a:ext>
                  </a:extLst>
                </a:gridCol>
              </a:tblGrid>
              <a:tr h="3563625">
                <a:tc>
                  <a:txBody>
                    <a:bodyPr/>
                    <a:lstStyle/>
                    <a:p>
                      <a:pPr fontAlgn="t"/>
                      <a:r>
                        <a:rPr lang="fr-FR" b="1" i="0" dirty="0">
                          <a:effectLst/>
                          <a:latin typeface="Segoe UI" panose="020B0502040204020203" pitchFamily="34" charset="0"/>
                        </a:rPr>
                        <a:t>Hôtel-Dieu de France (HDF)</a:t>
                      </a:r>
                      <a:r>
                        <a:rPr lang="fr-FR" b="0" i="0" dirty="0">
                          <a:effectLst/>
                          <a:latin typeface="Segoe UI" panose="020B0502040204020203" pitchFamily="34" charset="0"/>
                        </a:rPr>
                        <a:t> est un hôpital fortement digitalisé, intégrant des technologies avancées pour :</a:t>
                      </a:r>
                      <a:br>
                        <a:rPr lang="fr-FR" b="0" i="0" dirty="0">
                          <a:effectLst/>
                          <a:latin typeface="Segoe UI" panose="020B0502040204020203" pitchFamily="34" charset="0"/>
                        </a:rPr>
                      </a:br>
                      <a:r>
                        <a:rPr lang="fr-FR" b="0" i="0" dirty="0">
                          <a:effectLst/>
                          <a:latin typeface="Segoe UI" panose="020B0502040204020203" pitchFamily="34" charset="0"/>
                        </a:rPr>
                        <a:t>– optimiser la prise en charge des patients,</a:t>
                      </a:r>
                      <a:br>
                        <a:rPr lang="fr-FR" b="0" i="0" dirty="0">
                          <a:effectLst/>
                          <a:latin typeface="Segoe UI" panose="020B0502040204020203" pitchFamily="34" charset="0"/>
                        </a:rPr>
                      </a:br>
                      <a:r>
                        <a:rPr lang="fr-FR" b="0" i="0" dirty="0">
                          <a:effectLst/>
                          <a:latin typeface="Segoe UI" panose="020B0502040204020203" pitchFamily="34" charset="0"/>
                        </a:rPr>
                        <a:t>– sécuriser les processus médicaux,</a:t>
                      </a:r>
                      <a:br>
                        <a:rPr lang="fr-FR" b="0" i="0" dirty="0">
                          <a:effectLst/>
                          <a:latin typeface="Segoe UI" panose="020B0502040204020203" pitchFamily="34" charset="0"/>
                        </a:rPr>
                      </a:br>
                      <a:r>
                        <a:rPr lang="fr-FR" b="0" i="0" dirty="0">
                          <a:effectLst/>
                          <a:latin typeface="Segoe UI" panose="020B0502040204020203" pitchFamily="34" charset="0"/>
                        </a:rPr>
                        <a:t>– améliorer l’efficacité hospitalière.</a:t>
                      </a:r>
                    </a:p>
                    <a:p>
                      <a:pPr fontAlgn="t"/>
                      <a:r>
                        <a:rPr lang="fr-FR" b="0" i="0" dirty="0">
                          <a:effectLst/>
                          <a:latin typeface="Segoe UI" panose="020B0502040204020203" pitchFamily="34" charset="0"/>
                        </a:rPr>
                        <a:t>• L’</a:t>
                      </a:r>
                      <a:r>
                        <a:rPr lang="fr-FR" b="1" i="0" dirty="0">
                          <a:effectLst/>
                          <a:latin typeface="Segoe UI" panose="020B0502040204020203" pitchFamily="34" charset="0"/>
                        </a:rPr>
                        <a:t>intelligence artificielle (IA)</a:t>
                      </a:r>
                      <a:r>
                        <a:rPr lang="fr-FR" b="0" i="0" dirty="0">
                          <a:effectLst/>
                          <a:latin typeface="Segoe UI" panose="020B0502040204020203" pitchFamily="34" charset="0"/>
                        </a:rPr>
                        <a:t> y est progressivement déployée, notamment dans :</a:t>
                      </a:r>
                      <a:br>
                        <a:rPr lang="fr-FR" b="0" i="0" dirty="0">
                          <a:effectLst/>
                          <a:latin typeface="Segoe UI" panose="020B0502040204020203" pitchFamily="34" charset="0"/>
                        </a:rPr>
                      </a:br>
                      <a:r>
                        <a:rPr lang="fr-FR" b="0" i="0" dirty="0">
                          <a:effectLst/>
                          <a:latin typeface="Segoe UI" panose="020B0502040204020203" pitchFamily="34" charset="0"/>
                        </a:rPr>
                        <a:t>– l’imagerie médicale,</a:t>
                      </a:r>
                      <a:br>
                        <a:rPr lang="fr-FR" b="0" i="0" dirty="0">
                          <a:effectLst/>
                          <a:latin typeface="Segoe UI" panose="020B0502040204020203" pitchFamily="34" charset="0"/>
                        </a:rPr>
                      </a:br>
                      <a:r>
                        <a:rPr lang="fr-FR" b="0" i="0" dirty="0">
                          <a:effectLst/>
                          <a:latin typeface="Segoe UI" panose="020B0502040204020203" pitchFamily="34" charset="0"/>
                        </a:rPr>
                        <a:t>– la gestion des soins et des services de santé.</a:t>
                      </a:r>
                    </a:p>
                  </a:txBody>
                  <a:tcP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2834462054"/>
                  </a:ext>
                </a:extLst>
              </a:tr>
              <a:tr h="570180">
                <a:tc>
                  <a:txBody>
                    <a:bodyPr/>
                    <a:lstStyle/>
                    <a:p>
                      <a:endParaRPr lang="fr-FR" dirty="0"/>
                    </a:p>
                  </a:txBody>
                  <a:tcPr>
                    <a:lnT w="6350" cap="flat" cmpd="sng" algn="ctr">
                      <a:solidFill>
                        <a:srgbClr val="E6E6E6"/>
                      </a:solidFill>
                      <a:prstDash val="solid"/>
                      <a:round/>
                      <a:headEnd type="none" w="med" len="med"/>
                      <a:tailEnd type="none" w="med" len="med"/>
                    </a:lnT>
                  </a:tcPr>
                </a:tc>
                <a:extLst>
                  <a:ext uri="{0D108BD9-81ED-4DB2-BD59-A6C34878D82A}">
                    <a16:rowId xmlns:a16="http://schemas.microsoft.com/office/drawing/2014/main" val="769884154"/>
                  </a:ext>
                </a:extLst>
              </a:tr>
            </a:tbl>
          </a:graphicData>
        </a:graphic>
      </p:graphicFrame>
    </p:spTree>
    <p:extLst>
      <p:ext uri="{BB962C8B-B14F-4D97-AF65-F5344CB8AC3E}">
        <p14:creationId xmlns:p14="http://schemas.microsoft.com/office/powerpoint/2010/main" val="1453629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7A481-16D0-9E3F-CED4-750281490EB0}"/>
            </a:ext>
          </a:extLst>
        </p:cNvPr>
        <p:cNvGrpSpPr/>
        <p:nvPr/>
      </p:nvGrpSpPr>
      <p:grpSpPr>
        <a:xfrm>
          <a:off x="0" y="0"/>
          <a:ext cx="0" cy="0"/>
          <a:chOff x="0" y="0"/>
          <a:chExt cx="0" cy="0"/>
        </a:xfrm>
      </p:grpSpPr>
      <p:pic>
        <p:nvPicPr>
          <p:cNvPr id="7" name="Picture 6" descr="A robot using a laptop sitting on a blue chair">
            <a:extLst>
              <a:ext uri="{FF2B5EF4-FFF2-40B4-BE49-F238E27FC236}">
                <a16:creationId xmlns:a16="http://schemas.microsoft.com/office/drawing/2014/main" id="{8384FC8D-308C-2B96-9ED5-39204738D990}"/>
              </a:ext>
            </a:extLst>
          </p:cNvPr>
          <p:cNvPicPr>
            <a:picLocks noChangeAspect="1"/>
          </p:cNvPicPr>
          <p:nvPr/>
        </p:nvPicPr>
        <p:blipFill>
          <a:blip r:embed="rId2"/>
          <a:srcRect l="20688"/>
          <a:stretch/>
        </p:blipFill>
        <p:spPr>
          <a:xfrm>
            <a:off x="1" y="10"/>
            <a:ext cx="9669642" cy="6857990"/>
          </a:xfrm>
          <a:prstGeom prst="rect">
            <a:avLst/>
          </a:prstGeom>
        </p:spPr>
      </p:pic>
      <p:sp>
        <p:nvSpPr>
          <p:cNvPr id="5" name="TextBox 4">
            <a:extLst>
              <a:ext uri="{FF2B5EF4-FFF2-40B4-BE49-F238E27FC236}">
                <a16:creationId xmlns:a16="http://schemas.microsoft.com/office/drawing/2014/main" id="{9B33927A-DCA2-64B8-1DC8-F09300FFFF51}"/>
              </a:ext>
            </a:extLst>
          </p:cNvPr>
          <p:cNvSpPr txBox="1"/>
          <p:nvPr/>
        </p:nvSpPr>
        <p:spPr>
          <a:xfrm>
            <a:off x="7531610" y="1434517"/>
            <a:ext cx="3822189" cy="474244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2" name="Footer Placeholder 1">
            <a:extLst>
              <a:ext uri="{FF2B5EF4-FFF2-40B4-BE49-F238E27FC236}">
                <a16:creationId xmlns:a16="http://schemas.microsoft.com/office/drawing/2014/main" id="{6F7A9AEB-CA16-372C-47DF-6FF9ACE1885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Hôtel Dieu de France - partenariat avec ADENE - SEPT 25, 2023</a:t>
            </a:r>
          </a:p>
        </p:txBody>
      </p:sp>
      <p:sp>
        <p:nvSpPr>
          <p:cNvPr id="3" name="Slide Number Placeholder 2">
            <a:extLst>
              <a:ext uri="{FF2B5EF4-FFF2-40B4-BE49-F238E27FC236}">
                <a16:creationId xmlns:a16="http://schemas.microsoft.com/office/drawing/2014/main" id="{2953F140-7219-0279-7978-7CCE609CB7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3FE9716-C842-4FCB-8677-0167559B2E60}" type="slidenum">
              <a:rPr lang="en-US" smtClean="0">
                <a:solidFill>
                  <a:prstClr val="black">
                    <a:tint val="75000"/>
                  </a:prstClr>
                </a:solidFill>
                <a:latin typeface="Calibri" panose="020F0502020204030204"/>
              </a:rPr>
              <a:pPr>
                <a:spcAft>
                  <a:spcPts val="600"/>
                </a:spcAft>
                <a:defRPr/>
              </a:pPr>
              <a:t>6</a:t>
            </a:fld>
            <a:endParaRPr lang="en-US">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C3D9A00A-D220-8894-125C-A0FB53912624}"/>
              </a:ext>
            </a:extLst>
          </p:cNvPr>
          <p:cNvSpPr/>
          <p:nvPr/>
        </p:nvSpPr>
        <p:spPr>
          <a:xfrm>
            <a:off x="1586060" y="1789044"/>
            <a:ext cx="2039301" cy="38434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Objectif du HACKATON </a:t>
            </a:r>
            <a:endParaRPr lang="fr-FR" dirty="0"/>
          </a:p>
        </p:txBody>
      </p:sp>
      <p:pic>
        <p:nvPicPr>
          <p:cNvPr id="8" name="Picture 2" descr="Hôtel Dieu de France">
            <a:extLst>
              <a:ext uri="{FF2B5EF4-FFF2-40B4-BE49-F238E27FC236}">
                <a16:creationId xmlns:a16="http://schemas.microsoft.com/office/drawing/2014/main" id="{AD83A3EA-859A-CDAA-39D7-6D712C8B5C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9"/>
          <a:stretch/>
        </p:blipFill>
        <p:spPr bwMode="auto">
          <a:xfrm>
            <a:off x="294481" y="-25586"/>
            <a:ext cx="2994629" cy="14722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801F23E0-2127-E4B2-881B-100E1E55DEDB}"/>
              </a:ext>
            </a:extLst>
          </p:cNvPr>
          <p:cNvGraphicFramePr>
            <a:graphicFrameLocks noGrp="1"/>
          </p:cNvGraphicFramePr>
          <p:nvPr>
            <p:extLst>
              <p:ext uri="{D42A27DB-BD31-4B8C-83A1-F6EECF244321}">
                <p14:modId xmlns:p14="http://schemas.microsoft.com/office/powerpoint/2010/main" val="2659156970"/>
              </p:ext>
            </p:extLst>
          </p:nvPr>
        </p:nvGraphicFramePr>
        <p:xfrm>
          <a:off x="7361694" y="1193370"/>
          <a:ext cx="3992105" cy="4008022"/>
        </p:xfrm>
        <a:graphic>
          <a:graphicData uri="http://schemas.openxmlformats.org/drawingml/2006/table">
            <a:tbl>
              <a:tblPr/>
              <a:tblGrid>
                <a:gridCol w="3992105">
                  <a:extLst>
                    <a:ext uri="{9D8B030D-6E8A-4147-A177-3AD203B41FA5}">
                      <a16:colId xmlns:a16="http://schemas.microsoft.com/office/drawing/2014/main" val="649172351"/>
                    </a:ext>
                  </a:extLst>
                </a:gridCol>
              </a:tblGrid>
              <a:tr h="3455191">
                <a:tc>
                  <a:txBody>
                    <a:bodyPr/>
                    <a:lstStyle/>
                    <a:p>
                      <a:pPr marL="0" lvl="0" indent="0" algn="l">
                        <a:lnSpc>
                          <a:spcPct val="100000"/>
                        </a:lnSpc>
                        <a:buNone/>
                      </a:pPr>
                      <a:r>
                        <a:rPr lang="fr-FR" sz="1800" b="0" i="0" u="none" strike="noStrike" baseline="0" noProof="0" dirty="0">
                          <a:solidFill>
                            <a:srgbClr val="000000"/>
                          </a:solidFill>
                          <a:effectLst/>
                          <a:latin typeface="Segoe UI"/>
                        </a:rPr>
                        <a:t>Suggérer une solution innovante pour exploiter, structurer et réintégrer automatiquement les données médicales — même lorsque DXCare n’est pas ouvert.</a:t>
                      </a:r>
                      <a:endParaRPr lang="en-US" sz="1800" u="none" strike="noStrike" baseline="0" noProof="0" dirty="0">
                        <a:solidFill>
                          <a:srgbClr val="000000"/>
                        </a:solidFill>
                      </a:endParaRPr>
                    </a:p>
                    <a:p>
                      <a:pPr lvl="0">
                        <a:buNone/>
                      </a:pPr>
                      <a:endParaRPr lang="fr-FR" b="0" i="0" dirty="0">
                        <a:effectLst/>
                        <a:latin typeface="Segoe UI"/>
                      </a:endParaRPr>
                    </a:p>
                  </a:txBody>
                  <a:tcP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2834462054"/>
                  </a:ext>
                </a:extLst>
              </a:tr>
              <a:tr h="552831">
                <a:tc>
                  <a:txBody>
                    <a:bodyPr/>
                    <a:lstStyle/>
                    <a:p>
                      <a:endParaRPr lang="fr-FR" dirty="0"/>
                    </a:p>
                  </a:txBody>
                  <a:tcPr>
                    <a:lnT w="6350" cap="flat" cmpd="sng" algn="ctr">
                      <a:solidFill>
                        <a:srgbClr val="E6E6E6"/>
                      </a:solidFill>
                      <a:prstDash val="solid"/>
                      <a:round/>
                      <a:headEnd type="none" w="med" len="med"/>
                      <a:tailEnd type="none" w="med" len="med"/>
                    </a:lnT>
                  </a:tcPr>
                </a:tc>
                <a:extLst>
                  <a:ext uri="{0D108BD9-81ED-4DB2-BD59-A6C34878D82A}">
                    <a16:rowId xmlns:a16="http://schemas.microsoft.com/office/drawing/2014/main" val="769884154"/>
                  </a:ext>
                </a:extLst>
              </a:tr>
            </a:tbl>
          </a:graphicData>
        </a:graphic>
      </p:graphicFrame>
    </p:spTree>
    <p:extLst>
      <p:ext uri="{BB962C8B-B14F-4D97-AF65-F5344CB8AC3E}">
        <p14:creationId xmlns:p14="http://schemas.microsoft.com/office/powerpoint/2010/main" val="3614742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0777FC-631B-AFB8-BBBB-5C422E199F60}"/>
              </a:ext>
            </a:extLst>
          </p:cNvPr>
          <p:cNvSpPr txBox="1"/>
          <p:nvPr/>
        </p:nvSpPr>
        <p:spPr>
          <a:xfrm>
            <a:off x="640080" y="2074363"/>
            <a:ext cx="2752354" cy="27092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Pourquoi</a:t>
            </a:r>
            <a:r>
              <a:rPr lang="en-US" dirty="0"/>
              <a:t> </a:t>
            </a:r>
            <a:r>
              <a:rPr lang="en-US" dirty="0" err="1"/>
              <a:t>ce</a:t>
            </a:r>
            <a:r>
              <a:rPr lang="en-US" dirty="0"/>
              <a:t> hackathon ?</a:t>
            </a:r>
          </a:p>
        </p:txBody>
      </p:sp>
      <p:graphicFrame>
        <p:nvGraphicFramePr>
          <p:cNvPr id="2" name="Table 1">
            <a:extLst>
              <a:ext uri="{FF2B5EF4-FFF2-40B4-BE49-F238E27FC236}">
                <a16:creationId xmlns:a16="http://schemas.microsoft.com/office/drawing/2014/main" id="{B8E65B10-3EA4-4E8E-130F-77516FF823E6}"/>
              </a:ext>
            </a:extLst>
          </p:cNvPr>
          <p:cNvGraphicFramePr>
            <a:graphicFrameLocks noGrp="1"/>
          </p:cNvGraphicFramePr>
          <p:nvPr>
            <p:extLst>
              <p:ext uri="{D42A27DB-BD31-4B8C-83A1-F6EECF244321}">
                <p14:modId xmlns:p14="http://schemas.microsoft.com/office/powerpoint/2010/main" val="2739204085"/>
              </p:ext>
            </p:extLst>
          </p:nvPr>
        </p:nvGraphicFramePr>
        <p:xfrm>
          <a:off x="4038600" y="1092530"/>
          <a:ext cx="7634844" cy="4917437"/>
        </p:xfrm>
        <a:graphic>
          <a:graphicData uri="http://schemas.openxmlformats.org/drawingml/2006/table">
            <a:tbl>
              <a:tblPr>
                <a:noFill/>
              </a:tblPr>
              <a:tblGrid>
                <a:gridCol w="7634844">
                  <a:extLst>
                    <a:ext uri="{9D8B030D-6E8A-4147-A177-3AD203B41FA5}">
                      <a16:colId xmlns:a16="http://schemas.microsoft.com/office/drawing/2014/main" val="3428672396"/>
                    </a:ext>
                  </a:extLst>
                </a:gridCol>
              </a:tblGrid>
              <a:tr h="3715517">
                <a:tc>
                  <a:txBody>
                    <a:bodyPr/>
                    <a:lstStyle/>
                    <a:p>
                      <a:pPr fontAlgn="t"/>
                      <a:r>
                        <a:rPr lang="fr-FR" sz="2000" b="1" i="0" cap="none" spc="0" dirty="0">
                          <a:solidFill>
                            <a:schemeClr val="tx1"/>
                          </a:solidFill>
                          <a:effectLst/>
                          <a:latin typeface="Segoe UI" panose="020B0502040204020203" pitchFamily="34" charset="0"/>
                        </a:rPr>
                        <a:t>Plusieurs limitations :</a:t>
                      </a:r>
                    </a:p>
                    <a:p>
                      <a:pPr fontAlgn="t">
                        <a:buFont typeface="Arial" panose="020B0604020202020204" pitchFamily="34" charset="0"/>
                        <a:buChar char="•"/>
                      </a:pPr>
                      <a:r>
                        <a:rPr lang="fr-FR" sz="2000" b="0" i="0" cap="none" spc="0" dirty="0">
                          <a:solidFill>
                            <a:schemeClr val="tx1"/>
                          </a:solidFill>
                          <a:effectLst/>
                          <a:latin typeface="Segoe UI" panose="020B0502040204020203" pitchFamily="34" charset="0"/>
                        </a:rPr>
                        <a:t>Dossiers médicaux électroniques </a:t>
                      </a:r>
                      <a:r>
                        <a:rPr lang="fr-FR" sz="2000" b="1" i="0" cap="none" spc="0" dirty="0">
                          <a:solidFill>
                            <a:schemeClr val="tx1"/>
                          </a:solidFill>
                          <a:effectLst/>
                          <a:latin typeface="Segoe UI" panose="020B0502040204020203" pitchFamily="34" charset="0"/>
                        </a:rPr>
                        <a:t>fragmentés</a:t>
                      </a:r>
                      <a:endParaRPr lang="fr-FR" sz="2000" b="0" i="0" cap="none" spc="0" dirty="0">
                        <a:solidFill>
                          <a:schemeClr val="tx1"/>
                        </a:solidFill>
                        <a:effectLst/>
                        <a:latin typeface="Segoe UI" panose="020B0502040204020203" pitchFamily="34" charset="0"/>
                      </a:endParaRPr>
                    </a:p>
                    <a:p>
                      <a:pPr fontAlgn="t">
                        <a:buFont typeface="Arial" panose="020B0604020202020204" pitchFamily="34" charset="0"/>
                        <a:buChar char="•"/>
                      </a:pPr>
                      <a:r>
                        <a:rPr lang="fr-FR" sz="2000" b="0" i="0" cap="none" spc="0" dirty="0">
                          <a:solidFill>
                            <a:schemeClr val="tx1"/>
                          </a:solidFill>
                          <a:effectLst/>
                          <a:latin typeface="Segoe UI" panose="020B0502040204020203" pitchFamily="34" charset="0"/>
                        </a:rPr>
                        <a:t>Données dispersées dans plusieurs classeurs (consultations, labo, imagerie…)</a:t>
                      </a:r>
                    </a:p>
                    <a:p>
                      <a:pPr fontAlgn="t">
                        <a:buFont typeface="Arial" panose="020B0604020202020204" pitchFamily="34" charset="0"/>
                        <a:buChar char="•"/>
                      </a:pPr>
                      <a:r>
                        <a:rPr lang="fr-FR" sz="2000" b="0" i="0" cap="none" spc="0" dirty="0">
                          <a:solidFill>
                            <a:schemeClr val="tx1"/>
                          </a:solidFill>
                          <a:effectLst/>
                          <a:latin typeface="Segoe UI" panose="020B0502040204020203" pitchFamily="34" charset="0"/>
                        </a:rPr>
                        <a:t>Formats hétérogènes : </a:t>
                      </a:r>
                      <a:r>
                        <a:rPr lang="fr-FR" sz="2000" b="1" i="0" cap="none" spc="0" dirty="0">
                          <a:solidFill>
                            <a:schemeClr val="tx1"/>
                          </a:solidFill>
                          <a:effectLst/>
                          <a:latin typeface="Segoe UI" panose="020B0502040204020203" pitchFamily="34" charset="0"/>
                        </a:rPr>
                        <a:t>PDF, scans, texte libre, tableaux</a:t>
                      </a:r>
                      <a:endParaRPr lang="fr-FR" sz="2000" b="0" i="0" cap="none" spc="0" dirty="0">
                        <a:solidFill>
                          <a:schemeClr val="tx1"/>
                        </a:solidFill>
                        <a:effectLst/>
                        <a:latin typeface="Segoe UI" panose="020B0502040204020203" pitchFamily="34" charset="0"/>
                      </a:endParaRPr>
                    </a:p>
                    <a:p>
                      <a:pPr fontAlgn="t">
                        <a:buFont typeface="Arial" panose="020B0604020202020204" pitchFamily="34" charset="0"/>
                        <a:buChar char="•"/>
                      </a:pPr>
                      <a:r>
                        <a:rPr lang="fr-FR" sz="2000" b="0" i="0" cap="none" spc="0" dirty="0">
                          <a:solidFill>
                            <a:schemeClr val="tx1"/>
                          </a:solidFill>
                          <a:effectLst/>
                          <a:latin typeface="Segoe UI" panose="020B0502040204020203" pitchFamily="34" charset="0"/>
                        </a:rPr>
                        <a:t>Peu ou pas d’API pour automatiser l’intégration</a:t>
                      </a:r>
                    </a:p>
                    <a:p>
                      <a:pPr fontAlgn="t">
                        <a:buFont typeface="Arial" panose="020B0604020202020204" pitchFamily="34" charset="0"/>
                        <a:buChar char="•"/>
                      </a:pPr>
                      <a:r>
                        <a:rPr lang="fr-FR" sz="2000" b="0" i="0" cap="none" spc="0" dirty="0">
                          <a:solidFill>
                            <a:schemeClr val="tx1"/>
                          </a:solidFill>
                          <a:effectLst/>
                          <a:latin typeface="Segoe UI" panose="020B0502040204020203" pitchFamily="34" charset="0"/>
                        </a:rPr>
                        <a:t>Perte de temps, erreurs possibles, faible valorisation des données</a:t>
                      </a:r>
                    </a:p>
                    <a:p>
                      <a:pPr fontAlgn="t"/>
                      <a:endParaRPr lang="fr-FR" sz="2000" b="0" i="0" cap="none" spc="0" dirty="0">
                        <a:solidFill>
                          <a:schemeClr val="tx1"/>
                        </a:solidFill>
                        <a:effectLst/>
                        <a:latin typeface="Segoe UI" panose="020B0502040204020203" pitchFamily="34" charset="0"/>
                      </a:endParaRPr>
                    </a:p>
                    <a:p>
                      <a:pPr fontAlgn="t"/>
                      <a:r>
                        <a:rPr lang="fr-FR" sz="2000" b="1" i="0" cap="none" spc="0" dirty="0">
                          <a:solidFill>
                            <a:schemeClr val="tx1"/>
                          </a:solidFill>
                          <a:effectLst/>
                          <a:latin typeface="Segoe UI" panose="020B0502040204020203" pitchFamily="34" charset="0"/>
                        </a:rPr>
                        <a:t>👉 Résultat :</a:t>
                      </a:r>
                      <a:br>
                        <a:rPr lang="fr-FR" sz="2000" b="0" i="0" cap="none" spc="0" dirty="0">
                          <a:solidFill>
                            <a:schemeClr val="tx1"/>
                          </a:solidFill>
                          <a:effectLst/>
                          <a:latin typeface="Segoe UI" panose="020B0502040204020203" pitchFamily="34" charset="0"/>
                        </a:rPr>
                      </a:br>
                      <a:r>
                        <a:rPr lang="fr-FR" sz="2000" b="0" i="0" cap="none" spc="0" dirty="0">
                          <a:solidFill>
                            <a:schemeClr val="tx1"/>
                          </a:solidFill>
                          <a:effectLst/>
                          <a:latin typeface="Segoe UI" panose="020B0502040204020203" pitchFamily="34" charset="0"/>
                        </a:rPr>
                        <a:t>Difficile d’exploiter les données pour :</a:t>
                      </a:r>
                    </a:p>
                    <a:p>
                      <a:pPr fontAlgn="t">
                        <a:buFont typeface="Arial" panose="020B0604020202020204" pitchFamily="34" charset="0"/>
                        <a:buChar char="•"/>
                      </a:pPr>
                      <a:r>
                        <a:rPr lang="fr-FR" sz="2000" b="0" i="0" cap="none" spc="0" dirty="0">
                          <a:solidFill>
                            <a:schemeClr val="tx1"/>
                          </a:solidFill>
                          <a:effectLst/>
                          <a:latin typeface="Segoe UI" panose="020B0502040204020203" pitchFamily="34" charset="0"/>
                        </a:rPr>
                        <a:t>la continuité des soins</a:t>
                      </a:r>
                    </a:p>
                    <a:p>
                      <a:pPr fontAlgn="t">
                        <a:buFont typeface="Arial" panose="020B0604020202020204" pitchFamily="34" charset="0"/>
                        <a:buChar char="•"/>
                      </a:pPr>
                      <a:r>
                        <a:rPr lang="fr-FR" sz="2000" b="0" i="0" cap="none" spc="0" dirty="0">
                          <a:solidFill>
                            <a:schemeClr val="tx1"/>
                          </a:solidFill>
                          <a:effectLst/>
                          <a:latin typeface="Segoe UI" panose="020B0502040204020203" pitchFamily="34" charset="0"/>
                        </a:rPr>
                        <a:t>la recherche clinique</a:t>
                      </a:r>
                    </a:p>
                    <a:p>
                      <a:pPr fontAlgn="t">
                        <a:buFont typeface="Arial" panose="020B0604020202020204" pitchFamily="34" charset="0"/>
                        <a:buChar char="•"/>
                      </a:pPr>
                      <a:r>
                        <a:rPr lang="fr-FR" sz="2000" b="0" i="0" cap="none" spc="0" dirty="0">
                          <a:solidFill>
                            <a:schemeClr val="tx1"/>
                          </a:solidFill>
                          <a:effectLst/>
                          <a:latin typeface="Segoe UI" panose="020B0502040204020203" pitchFamily="34" charset="0"/>
                        </a:rPr>
                        <a:t>l’IA médicale</a:t>
                      </a:r>
                    </a:p>
                    <a:p>
                      <a:pPr fontAlgn="t">
                        <a:buFont typeface="Arial" panose="020B0604020202020204" pitchFamily="34" charset="0"/>
                        <a:buChar char="•"/>
                      </a:pPr>
                      <a:r>
                        <a:rPr lang="fr-FR" sz="2000" b="0" i="0" cap="none" spc="0" dirty="0">
                          <a:solidFill>
                            <a:schemeClr val="tx1"/>
                          </a:solidFill>
                          <a:effectLst/>
                          <a:latin typeface="Segoe UI" panose="020B0502040204020203" pitchFamily="34" charset="0"/>
                        </a:rPr>
                        <a:t>la gestion hospitalière</a:t>
                      </a:r>
                    </a:p>
                  </a:txBody>
                  <a:tcPr marL="91030" marR="91030" marT="45515" marB="91030">
                    <a:lnL w="12700" cap="flat" cmpd="sng" algn="ctr">
                      <a:noFill/>
                      <a:prstDash val="solid"/>
                    </a:lnL>
                    <a:lnR w="12700" cmpd="sng">
                      <a:noFill/>
                      <a:prstDash val="solid"/>
                    </a:lnR>
                    <a:lnT w="12700" cap="flat" cmpd="sng" algn="ctr">
                      <a:noFill/>
                      <a:prstDash val="solid"/>
                    </a:lnT>
                    <a:lnB w="12700" cmpd="sng">
                      <a:noFill/>
                      <a:prstDash val="solid"/>
                    </a:lnB>
                    <a:noFill/>
                  </a:tcPr>
                </a:tc>
                <a:extLst>
                  <a:ext uri="{0D108BD9-81ED-4DB2-BD59-A6C34878D82A}">
                    <a16:rowId xmlns:a16="http://schemas.microsoft.com/office/drawing/2014/main" val="2283469945"/>
                  </a:ext>
                </a:extLst>
              </a:tr>
              <a:tr h="513692">
                <a:tc>
                  <a:txBody>
                    <a:bodyPr/>
                    <a:lstStyle/>
                    <a:p>
                      <a:endParaRPr lang="fr-FR" sz="1600" cap="none" spc="0" dirty="0">
                        <a:solidFill>
                          <a:schemeClr val="tx1"/>
                        </a:solidFill>
                      </a:endParaRPr>
                    </a:p>
                  </a:txBody>
                  <a:tcPr marL="91030" marR="91030" marT="45515" marB="91030">
                    <a:lnL w="12700" cap="flat" cmpd="sng" algn="ctr">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81451350"/>
                  </a:ext>
                </a:extLst>
              </a:tr>
            </a:tbl>
          </a:graphicData>
        </a:graphic>
      </p:graphicFrame>
      <p:pic>
        <p:nvPicPr>
          <p:cNvPr id="3" name="Picture 2" descr="Hôtel Dieu de France">
            <a:extLst>
              <a:ext uri="{FF2B5EF4-FFF2-40B4-BE49-F238E27FC236}">
                <a16:creationId xmlns:a16="http://schemas.microsoft.com/office/drawing/2014/main" id="{7910DDF9-CFC2-A54F-D58F-67F0A1A81C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9"/>
          <a:stretch/>
        </p:blipFill>
        <p:spPr bwMode="auto">
          <a:xfrm>
            <a:off x="294481" y="-25586"/>
            <a:ext cx="2994629" cy="147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4561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36" name="Group 3135">
            <a:extLst>
              <a:ext uri="{FF2B5EF4-FFF2-40B4-BE49-F238E27FC236}">
                <a16:creationId xmlns:a16="http://schemas.microsoft.com/office/drawing/2014/main" id="{0C27FFEA-12B9-3001-7116-2ED8F75E38E4}"/>
              </a:ext>
            </a:extLst>
          </p:cNvPr>
          <p:cNvGrpSpPr/>
          <p:nvPr/>
        </p:nvGrpSpPr>
        <p:grpSpPr>
          <a:xfrm>
            <a:off x="7214493" y="3505688"/>
            <a:ext cx="2027046" cy="2004253"/>
            <a:chOff x="4399442" y="2077820"/>
            <a:chExt cx="2980266" cy="2980266"/>
          </a:xfrm>
        </p:grpSpPr>
        <p:grpSp>
          <p:nvGrpSpPr>
            <p:cNvPr id="3137" name="Group 3136">
              <a:extLst>
                <a:ext uri="{FF2B5EF4-FFF2-40B4-BE49-F238E27FC236}">
                  <a16:creationId xmlns:a16="http://schemas.microsoft.com/office/drawing/2014/main" id="{6FAFBC58-6ACF-8D78-E594-F7D364257F72}"/>
                </a:ext>
              </a:extLst>
            </p:cNvPr>
            <p:cNvGrpSpPr/>
            <p:nvPr/>
          </p:nvGrpSpPr>
          <p:grpSpPr>
            <a:xfrm>
              <a:off x="4399442" y="2077820"/>
              <a:ext cx="2980266" cy="2980266"/>
              <a:chOff x="5147733" y="0"/>
              <a:chExt cx="2980266" cy="2980266"/>
            </a:xfrm>
          </p:grpSpPr>
          <p:sp>
            <p:nvSpPr>
              <p:cNvPr id="3139" name="Shape 3138">
                <a:extLst>
                  <a:ext uri="{FF2B5EF4-FFF2-40B4-BE49-F238E27FC236}">
                    <a16:creationId xmlns:a16="http://schemas.microsoft.com/office/drawing/2014/main" id="{2EAEF474-96FE-304D-FEB8-14DA73E3AD99}"/>
                  </a:ext>
                </a:extLst>
              </p:cNvPr>
              <p:cNvSpPr/>
              <p:nvPr/>
            </p:nvSpPr>
            <p:spPr>
              <a:xfrm>
                <a:off x="5147733" y="0"/>
                <a:ext cx="2980266" cy="2980266"/>
              </a:xfrm>
              <a:prstGeom prst="gear9">
                <a:avLst/>
              </a:pr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3140" name="Shape 4">
                <a:extLst>
                  <a:ext uri="{FF2B5EF4-FFF2-40B4-BE49-F238E27FC236}">
                    <a16:creationId xmlns:a16="http://schemas.microsoft.com/office/drawing/2014/main" id="{C71BA855-867E-39F2-E9AB-BD9E676FB09A}"/>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3138" name="Oval 3137">
              <a:extLst>
                <a:ext uri="{FF2B5EF4-FFF2-40B4-BE49-F238E27FC236}">
                  <a16:creationId xmlns:a16="http://schemas.microsoft.com/office/drawing/2014/main" id="{FEE35A4C-F393-F2B7-94F1-ECC3BB852B4B}"/>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3131" name="Group 3130">
            <a:extLst>
              <a:ext uri="{FF2B5EF4-FFF2-40B4-BE49-F238E27FC236}">
                <a16:creationId xmlns:a16="http://schemas.microsoft.com/office/drawing/2014/main" id="{763573EC-83D9-09B1-731D-D4A7E67F6AE3}"/>
              </a:ext>
            </a:extLst>
          </p:cNvPr>
          <p:cNvGrpSpPr/>
          <p:nvPr/>
        </p:nvGrpSpPr>
        <p:grpSpPr>
          <a:xfrm>
            <a:off x="9037437" y="950627"/>
            <a:ext cx="2470349" cy="2442571"/>
            <a:chOff x="4399442" y="2077820"/>
            <a:chExt cx="2980266" cy="2980266"/>
          </a:xfrm>
        </p:grpSpPr>
        <p:grpSp>
          <p:nvGrpSpPr>
            <p:cNvPr id="3132" name="Group 3131">
              <a:extLst>
                <a:ext uri="{FF2B5EF4-FFF2-40B4-BE49-F238E27FC236}">
                  <a16:creationId xmlns:a16="http://schemas.microsoft.com/office/drawing/2014/main" id="{C090359A-949E-EA9A-0F15-134A89D4D4EA}"/>
                </a:ext>
              </a:extLst>
            </p:cNvPr>
            <p:cNvGrpSpPr/>
            <p:nvPr/>
          </p:nvGrpSpPr>
          <p:grpSpPr>
            <a:xfrm>
              <a:off x="4399442" y="2077820"/>
              <a:ext cx="2980266" cy="2980266"/>
              <a:chOff x="5147733" y="0"/>
              <a:chExt cx="2980266" cy="2980266"/>
            </a:xfrm>
          </p:grpSpPr>
          <p:sp>
            <p:nvSpPr>
              <p:cNvPr id="3134" name="Shape 3133">
                <a:extLst>
                  <a:ext uri="{FF2B5EF4-FFF2-40B4-BE49-F238E27FC236}">
                    <a16:creationId xmlns:a16="http://schemas.microsoft.com/office/drawing/2014/main" id="{DCF41676-3CEC-E483-0CFD-D2733FED3CCE}"/>
                  </a:ext>
                </a:extLst>
              </p:cNvPr>
              <p:cNvSpPr/>
              <p:nvPr/>
            </p:nvSpPr>
            <p:spPr>
              <a:xfrm>
                <a:off x="5147733" y="0"/>
                <a:ext cx="2980266" cy="2980266"/>
              </a:xfrm>
              <a:prstGeom prst="gear9">
                <a:avLst/>
              </a:pr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3135" name="Shape 4">
                <a:extLst>
                  <a:ext uri="{FF2B5EF4-FFF2-40B4-BE49-F238E27FC236}">
                    <a16:creationId xmlns:a16="http://schemas.microsoft.com/office/drawing/2014/main" id="{4381DE65-FE1A-DE41-D23B-B53E03299FD9}"/>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3133" name="Oval 3132">
              <a:extLst>
                <a:ext uri="{FF2B5EF4-FFF2-40B4-BE49-F238E27FC236}">
                  <a16:creationId xmlns:a16="http://schemas.microsoft.com/office/drawing/2014/main" id="{193DC4AB-C5FA-716B-76F3-8013C6122F53}"/>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5EA11B54-A8EA-36C0-10BD-1F693428CAEB}"/>
              </a:ext>
            </a:extLst>
          </p:cNvPr>
          <p:cNvGrpSpPr/>
          <p:nvPr/>
        </p:nvGrpSpPr>
        <p:grpSpPr>
          <a:xfrm>
            <a:off x="6426667" y="1227904"/>
            <a:ext cx="2470349" cy="2442571"/>
            <a:chOff x="4399442" y="2077820"/>
            <a:chExt cx="2980266" cy="2980266"/>
          </a:xfrm>
        </p:grpSpPr>
        <p:grpSp>
          <p:nvGrpSpPr>
            <p:cNvPr id="12" name="Group 11">
              <a:extLst>
                <a:ext uri="{FF2B5EF4-FFF2-40B4-BE49-F238E27FC236}">
                  <a16:creationId xmlns:a16="http://schemas.microsoft.com/office/drawing/2014/main" id="{2EE6917B-C45D-7877-8E8D-56C4725D6BC9}"/>
                </a:ext>
              </a:extLst>
            </p:cNvPr>
            <p:cNvGrpSpPr/>
            <p:nvPr/>
          </p:nvGrpSpPr>
          <p:grpSpPr>
            <a:xfrm>
              <a:off x="4399442" y="2077820"/>
              <a:ext cx="2980266" cy="2980266"/>
              <a:chOff x="5147733" y="0"/>
              <a:chExt cx="2980266" cy="2980266"/>
            </a:xfrm>
          </p:grpSpPr>
          <p:sp>
            <p:nvSpPr>
              <p:cNvPr id="15" name="Shape 14">
                <a:extLst>
                  <a:ext uri="{FF2B5EF4-FFF2-40B4-BE49-F238E27FC236}">
                    <a16:creationId xmlns:a16="http://schemas.microsoft.com/office/drawing/2014/main" id="{6FCC49C4-93F5-D86C-DAD1-4BDB427CE2BD}"/>
                  </a:ext>
                </a:extLst>
              </p:cNvPr>
              <p:cNvSpPr/>
              <p:nvPr/>
            </p:nvSpPr>
            <p:spPr>
              <a:xfrm>
                <a:off x="5147733" y="0"/>
                <a:ext cx="2980266" cy="2980266"/>
              </a:xfrm>
              <a:prstGeom prst="gear9">
                <a:avLst/>
              </a:pr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16" name="Shape 4">
                <a:extLst>
                  <a:ext uri="{FF2B5EF4-FFF2-40B4-BE49-F238E27FC236}">
                    <a16:creationId xmlns:a16="http://schemas.microsoft.com/office/drawing/2014/main" id="{730E9ABE-D6FC-C8B2-CD18-2A358C9F122E}"/>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14" name="Oval 13">
              <a:extLst>
                <a:ext uri="{FF2B5EF4-FFF2-40B4-BE49-F238E27FC236}">
                  <a16:creationId xmlns:a16="http://schemas.microsoft.com/office/drawing/2014/main" id="{6E9FC9BA-7E69-4910-7B45-E3646B787769}"/>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F856CDBA-4D8C-D662-6501-F0260976CF5E}"/>
              </a:ext>
            </a:extLst>
          </p:cNvPr>
          <p:cNvGrpSpPr/>
          <p:nvPr/>
        </p:nvGrpSpPr>
        <p:grpSpPr>
          <a:xfrm>
            <a:off x="5003765" y="2936528"/>
            <a:ext cx="2443937" cy="2442571"/>
            <a:chOff x="4399442" y="2077820"/>
            <a:chExt cx="2980266" cy="2980266"/>
          </a:xfrm>
        </p:grpSpPr>
        <p:grpSp>
          <p:nvGrpSpPr>
            <p:cNvPr id="34" name="Group 33">
              <a:extLst>
                <a:ext uri="{FF2B5EF4-FFF2-40B4-BE49-F238E27FC236}">
                  <a16:creationId xmlns:a16="http://schemas.microsoft.com/office/drawing/2014/main" id="{BF53A0BA-A349-E8FE-EB6F-87799DDAAD30}"/>
                </a:ext>
              </a:extLst>
            </p:cNvPr>
            <p:cNvGrpSpPr/>
            <p:nvPr/>
          </p:nvGrpSpPr>
          <p:grpSpPr>
            <a:xfrm>
              <a:off x="4399442" y="2077820"/>
              <a:ext cx="2980266" cy="2980266"/>
              <a:chOff x="5147733" y="0"/>
              <a:chExt cx="2980266" cy="2980266"/>
            </a:xfrm>
          </p:grpSpPr>
          <p:sp>
            <p:nvSpPr>
              <p:cNvPr id="38" name="Shape 37">
                <a:extLst>
                  <a:ext uri="{FF2B5EF4-FFF2-40B4-BE49-F238E27FC236}">
                    <a16:creationId xmlns:a16="http://schemas.microsoft.com/office/drawing/2014/main" id="{1F4FC94C-4281-C363-060F-D0D12F6C25A5}"/>
                  </a:ext>
                </a:extLst>
              </p:cNvPr>
              <p:cNvSpPr/>
              <p:nvPr/>
            </p:nvSpPr>
            <p:spPr>
              <a:xfrm>
                <a:off x="5147733" y="0"/>
                <a:ext cx="2980266" cy="2980266"/>
              </a:xfrm>
              <a:prstGeom prst="gear9">
                <a:avLst/>
              </a:pr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40" name="Shape 4">
                <a:extLst>
                  <a:ext uri="{FF2B5EF4-FFF2-40B4-BE49-F238E27FC236}">
                    <a16:creationId xmlns:a16="http://schemas.microsoft.com/office/drawing/2014/main" id="{72B575A6-EB5F-F550-5353-033E703384C8}"/>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37" name="Oval 36">
              <a:extLst>
                <a:ext uri="{FF2B5EF4-FFF2-40B4-BE49-F238E27FC236}">
                  <a16:creationId xmlns:a16="http://schemas.microsoft.com/office/drawing/2014/main" id="{76751FF6-316E-802A-9793-1BC718773ED7}"/>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30DD5CB0-EDE9-9AB6-A4A3-278D63771123}"/>
              </a:ext>
            </a:extLst>
          </p:cNvPr>
          <p:cNvGrpSpPr/>
          <p:nvPr/>
        </p:nvGrpSpPr>
        <p:grpSpPr>
          <a:xfrm>
            <a:off x="10082824" y="3057639"/>
            <a:ext cx="1810411" cy="1812686"/>
            <a:chOff x="4399442" y="2077820"/>
            <a:chExt cx="2980266" cy="2980266"/>
          </a:xfrm>
        </p:grpSpPr>
        <p:grpSp>
          <p:nvGrpSpPr>
            <p:cNvPr id="47" name="Group 46">
              <a:extLst>
                <a:ext uri="{FF2B5EF4-FFF2-40B4-BE49-F238E27FC236}">
                  <a16:creationId xmlns:a16="http://schemas.microsoft.com/office/drawing/2014/main" id="{62588065-C962-C2AD-A0D1-F5DF79A8F0F0}"/>
                </a:ext>
              </a:extLst>
            </p:cNvPr>
            <p:cNvGrpSpPr/>
            <p:nvPr/>
          </p:nvGrpSpPr>
          <p:grpSpPr>
            <a:xfrm>
              <a:off x="4399442" y="2077820"/>
              <a:ext cx="2980266" cy="2980266"/>
              <a:chOff x="5147733" y="0"/>
              <a:chExt cx="2980266" cy="2980266"/>
            </a:xfrm>
          </p:grpSpPr>
          <p:sp>
            <p:nvSpPr>
              <p:cNvPr id="49" name="Shape 48">
                <a:extLst>
                  <a:ext uri="{FF2B5EF4-FFF2-40B4-BE49-F238E27FC236}">
                    <a16:creationId xmlns:a16="http://schemas.microsoft.com/office/drawing/2014/main" id="{B2C3C644-CC7A-7237-BFE2-B0173DA49524}"/>
                  </a:ext>
                </a:extLst>
              </p:cNvPr>
              <p:cNvSpPr/>
              <p:nvPr/>
            </p:nvSpPr>
            <p:spPr>
              <a:xfrm>
                <a:off x="5147733" y="0"/>
                <a:ext cx="2980266" cy="2980266"/>
              </a:xfrm>
              <a:prstGeom prst="gear9">
                <a:avLst/>
              </a:pr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51" name="Shape 4">
                <a:extLst>
                  <a:ext uri="{FF2B5EF4-FFF2-40B4-BE49-F238E27FC236}">
                    <a16:creationId xmlns:a16="http://schemas.microsoft.com/office/drawing/2014/main" id="{2058E515-651B-23E6-30BA-DDF14446D712}"/>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48" name="Oval 47">
              <a:extLst>
                <a:ext uri="{FF2B5EF4-FFF2-40B4-BE49-F238E27FC236}">
                  <a16:creationId xmlns:a16="http://schemas.microsoft.com/office/drawing/2014/main" id="{D54B33A7-87D6-87E9-6ABC-5228EC0F499D}"/>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3079" name="Group 3078">
            <a:extLst>
              <a:ext uri="{FF2B5EF4-FFF2-40B4-BE49-F238E27FC236}">
                <a16:creationId xmlns:a16="http://schemas.microsoft.com/office/drawing/2014/main" id="{5A2F2B0A-9E53-5ABE-4FD5-EEA8C48B10E5}"/>
              </a:ext>
            </a:extLst>
          </p:cNvPr>
          <p:cNvGrpSpPr/>
          <p:nvPr/>
        </p:nvGrpSpPr>
        <p:grpSpPr>
          <a:xfrm>
            <a:off x="9083686" y="4090713"/>
            <a:ext cx="1286769" cy="1288386"/>
            <a:chOff x="4399442" y="2077820"/>
            <a:chExt cx="2980266" cy="2980266"/>
          </a:xfrm>
        </p:grpSpPr>
        <p:grpSp>
          <p:nvGrpSpPr>
            <p:cNvPr id="3081" name="Group 3080">
              <a:extLst>
                <a:ext uri="{FF2B5EF4-FFF2-40B4-BE49-F238E27FC236}">
                  <a16:creationId xmlns:a16="http://schemas.microsoft.com/office/drawing/2014/main" id="{594A859D-D824-DCE6-71C0-766EAE75D1C1}"/>
                </a:ext>
              </a:extLst>
            </p:cNvPr>
            <p:cNvGrpSpPr/>
            <p:nvPr/>
          </p:nvGrpSpPr>
          <p:grpSpPr>
            <a:xfrm>
              <a:off x="4399442" y="2077820"/>
              <a:ext cx="2980266" cy="2980266"/>
              <a:chOff x="5147733" y="0"/>
              <a:chExt cx="2980266" cy="2980266"/>
            </a:xfrm>
          </p:grpSpPr>
          <p:sp>
            <p:nvSpPr>
              <p:cNvPr id="3083" name="Shape 3082">
                <a:extLst>
                  <a:ext uri="{FF2B5EF4-FFF2-40B4-BE49-F238E27FC236}">
                    <a16:creationId xmlns:a16="http://schemas.microsoft.com/office/drawing/2014/main" id="{8DECB810-457B-23F9-04DA-A9B325726648}"/>
                  </a:ext>
                </a:extLst>
              </p:cNvPr>
              <p:cNvSpPr/>
              <p:nvPr/>
            </p:nvSpPr>
            <p:spPr>
              <a:xfrm>
                <a:off x="5147733" y="0"/>
                <a:ext cx="2980266" cy="2980266"/>
              </a:xfrm>
              <a:prstGeom prst="gear9">
                <a:avLst/>
              </a:pr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3085" name="Shape 4">
                <a:extLst>
                  <a:ext uri="{FF2B5EF4-FFF2-40B4-BE49-F238E27FC236}">
                    <a16:creationId xmlns:a16="http://schemas.microsoft.com/office/drawing/2014/main" id="{775F024A-A197-7CDC-92CE-F7E0FE5E8ADF}"/>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3082" name="Oval 3081">
              <a:extLst>
                <a:ext uri="{FF2B5EF4-FFF2-40B4-BE49-F238E27FC236}">
                  <a16:creationId xmlns:a16="http://schemas.microsoft.com/office/drawing/2014/main" id="{2B48F6E8-04B3-9B51-E23A-16040594BDD1}"/>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3086" name="Group 3085">
            <a:extLst>
              <a:ext uri="{FF2B5EF4-FFF2-40B4-BE49-F238E27FC236}">
                <a16:creationId xmlns:a16="http://schemas.microsoft.com/office/drawing/2014/main" id="{A9A18CE4-322F-D732-A0D7-4E1FD0F69F17}"/>
              </a:ext>
            </a:extLst>
          </p:cNvPr>
          <p:cNvGrpSpPr/>
          <p:nvPr/>
        </p:nvGrpSpPr>
        <p:grpSpPr>
          <a:xfrm>
            <a:off x="9048797" y="3473622"/>
            <a:ext cx="736733" cy="737659"/>
            <a:chOff x="4399442" y="2077820"/>
            <a:chExt cx="2980266" cy="2980266"/>
          </a:xfrm>
        </p:grpSpPr>
        <p:grpSp>
          <p:nvGrpSpPr>
            <p:cNvPr id="3087" name="Group 3086">
              <a:extLst>
                <a:ext uri="{FF2B5EF4-FFF2-40B4-BE49-F238E27FC236}">
                  <a16:creationId xmlns:a16="http://schemas.microsoft.com/office/drawing/2014/main" id="{A89B8A1C-9643-121F-AD6E-A3C9E93F51F6}"/>
                </a:ext>
              </a:extLst>
            </p:cNvPr>
            <p:cNvGrpSpPr/>
            <p:nvPr/>
          </p:nvGrpSpPr>
          <p:grpSpPr>
            <a:xfrm>
              <a:off x="4399442" y="2077820"/>
              <a:ext cx="2980266" cy="2980266"/>
              <a:chOff x="5147733" y="0"/>
              <a:chExt cx="2980266" cy="2980266"/>
            </a:xfrm>
          </p:grpSpPr>
          <p:sp>
            <p:nvSpPr>
              <p:cNvPr id="3090" name="Shape 3089">
                <a:extLst>
                  <a:ext uri="{FF2B5EF4-FFF2-40B4-BE49-F238E27FC236}">
                    <a16:creationId xmlns:a16="http://schemas.microsoft.com/office/drawing/2014/main" id="{A16906C4-D18D-73DD-9DAD-8379B9C3EF49}"/>
                  </a:ext>
                </a:extLst>
              </p:cNvPr>
              <p:cNvSpPr/>
              <p:nvPr/>
            </p:nvSpPr>
            <p:spPr>
              <a:xfrm>
                <a:off x="5147733" y="0"/>
                <a:ext cx="2980266" cy="2980266"/>
              </a:xfrm>
              <a:prstGeom prst="gear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3091" name="Shape 4">
                <a:extLst>
                  <a:ext uri="{FF2B5EF4-FFF2-40B4-BE49-F238E27FC236}">
                    <a16:creationId xmlns:a16="http://schemas.microsoft.com/office/drawing/2014/main" id="{700AD5EF-EF67-1E8C-7900-A52FB245E29C}"/>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3089" name="Oval 3088">
              <a:extLst>
                <a:ext uri="{FF2B5EF4-FFF2-40B4-BE49-F238E27FC236}">
                  <a16:creationId xmlns:a16="http://schemas.microsoft.com/office/drawing/2014/main" id="{A898146F-D30D-F62A-0D56-F339EA207CA7}"/>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grpSp>
        <p:nvGrpSpPr>
          <p:cNvPr id="3092" name="Group 3091">
            <a:extLst>
              <a:ext uri="{FF2B5EF4-FFF2-40B4-BE49-F238E27FC236}">
                <a16:creationId xmlns:a16="http://schemas.microsoft.com/office/drawing/2014/main" id="{A3552EF9-4D6F-8640-E7B9-E61509F4B80A}"/>
              </a:ext>
            </a:extLst>
          </p:cNvPr>
          <p:cNvGrpSpPr/>
          <p:nvPr/>
        </p:nvGrpSpPr>
        <p:grpSpPr>
          <a:xfrm>
            <a:off x="8620608" y="2980309"/>
            <a:ext cx="736733" cy="737659"/>
            <a:chOff x="4399442" y="2077820"/>
            <a:chExt cx="2980266" cy="2980266"/>
          </a:xfrm>
        </p:grpSpPr>
        <p:grpSp>
          <p:nvGrpSpPr>
            <p:cNvPr id="3093" name="Group 3092">
              <a:extLst>
                <a:ext uri="{FF2B5EF4-FFF2-40B4-BE49-F238E27FC236}">
                  <a16:creationId xmlns:a16="http://schemas.microsoft.com/office/drawing/2014/main" id="{7DDA40F2-B557-ADBB-812A-9D94DD21ED39}"/>
                </a:ext>
              </a:extLst>
            </p:cNvPr>
            <p:cNvGrpSpPr/>
            <p:nvPr/>
          </p:nvGrpSpPr>
          <p:grpSpPr>
            <a:xfrm>
              <a:off x="4399442" y="2077820"/>
              <a:ext cx="2980266" cy="2980266"/>
              <a:chOff x="5147733" y="0"/>
              <a:chExt cx="2980266" cy="2980266"/>
            </a:xfrm>
          </p:grpSpPr>
          <p:sp>
            <p:nvSpPr>
              <p:cNvPr id="3095" name="Shape 3094">
                <a:extLst>
                  <a:ext uri="{FF2B5EF4-FFF2-40B4-BE49-F238E27FC236}">
                    <a16:creationId xmlns:a16="http://schemas.microsoft.com/office/drawing/2014/main" id="{3054A0CB-0335-7E55-A76F-96B05CAF160A}"/>
                  </a:ext>
                </a:extLst>
              </p:cNvPr>
              <p:cNvSpPr/>
              <p:nvPr/>
            </p:nvSpPr>
            <p:spPr>
              <a:xfrm>
                <a:off x="5147733" y="0"/>
                <a:ext cx="2980266" cy="2980266"/>
              </a:xfrm>
              <a:prstGeom prst="gear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latin typeface="Arial" panose="020B0604020202020204" pitchFamily="34" charset="0"/>
                  <a:cs typeface="Arial" panose="020B0604020202020204" pitchFamily="34" charset="0"/>
                </a:endParaRPr>
              </a:p>
            </p:txBody>
          </p:sp>
          <p:sp>
            <p:nvSpPr>
              <p:cNvPr id="3096" name="Shape 4">
                <a:extLst>
                  <a:ext uri="{FF2B5EF4-FFF2-40B4-BE49-F238E27FC236}">
                    <a16:creationId xmlns:a16="http://schemas.microsoft.com/office/drawing/2014/main" id="{8B05839C-AF6D-5C42-8800-D8CE0611EAB7}"/>
                  </a:ext>
                </a:extLst>
              </p:cNvPr>
              <p:cNvSpPr txBox="1"/>
              <p:nvPr/>
            </p:nvSpPr>
            <p:spPr>
              <a:xfrm>
                <a:off x="5746899" y="698113"/>
                <a:ext cx="1781934" cy="1531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fr-FR" sz="6500" kern="1200" dirty="0">
                    <a:latin typeface="Arial" panose="020B0604020202020204" pitchFamily="34" charset="0"/>
                    <a:cs typeface="Arial" panose="020B0604020202020204" pitchFamily="34" charset="0"/>
                  </a:rPr>
                  <a:t> </a:t>
                </a:r>
              </a:p>
            </p:txBody>
          </p:sp>
        </p:grpSp>
        <p:sp>
          <p:nvSpPr>
            <p:cNvPr id="3094" name="Oval 3093">
              <a:extLst>
                <a:ext uri="{FF2B5EF4-FFF2-40B4-BE49-F238E27FC236}">
                  <a16:creationId xmlns:a16="http://schemas.microsoft.com/office/drawing/2014/main" id="{7EB11EFE-557E-AECD-2744-EFC70A869E22}"/>
                </a:ext>
              </a:extLst>
            </p:cNvPr>
            <p:cNvSpPr/>
            <p:nvPr/>
          </p:nvSpPr>
          <p:spPr>
            <a:xfrm>
              <a:off x="4935771" y="2606240"/>
              <a:ext cx="1907608" cy="19076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grpSp>
      <p:sp>
        <p:nvSpPr>
          <p:cNvPr id="3097" name="Title 1">
            <a:extLst>
              <a:ext uri="{FF2B5EF4-FFF2-40B4-BE49-F238E27FC236}">
                <a16:creationId xmlns:a16="http://schemas.microsoft.com/office/drawing/2014/main" id="{34391B34-8E71-CE9E-F217-C45DAA2D5362}"/>
              </a:ext>
            </a:extLst>
          </p:cNvPr>
          <p:cNvSpPr>
            <a:spLocks noGrp="1"/>
          </p:cNvSpPr>
          <p:nvPr>
            <p:ph type="title"/>
          </p:nvPr>
        </p:nvSpPr>
        <p:spPr>
          <a:xfrm>
            <a:off x="115958" y="681437"/>
            <a:ext cx="11153214" cy="1113897"/>
          </a:xfrm>
        </p:spPr>
        <p:txBody>
          <a:bodyPr vert="horz" lIns="91440" tIns="45720" rIns="91440" bIns="45720" rtlCol="0" anchor="t">
            <a:noAutofit/>
          </a:bodyPr>
          <a:lstStyle/>
          <a:p>
            <a:r>
              <a:rPr lang="fr-FR" sz="3200" dirty="0">
                <a:latin typeface="Arial" panose="020B0604020202020204" pitchFamily="34" charset="0"/>
                <a:cs typeface="Arial" panose="020B0604020202020204" pitchFamily="34" charset="0"/>
              </a:rPr>
              <a:t>Infrastructure Informatique/</a:t>
            </a:r>
            <a:br>
              <a:rPr lang="fr-FR" sz="3200" dirty="0">
                <a:latin typeface="Arial" panose="020B0604020202020204" pitchFamily="34" charset="0"/>
                <a:cs typeface="Arial" panose="020B0604020202020204" pitchFamily="34" charset="0"/>
              </a:rPr>
            </a:br>
            <a:r>
              <a:rPr lang="fr-FR" sz="3200" dirty="0">
                <a:latin typeface="Arial" panose="020B0604020202020204" pitchFamily="34" charset="0"/>
                <a:cs typeface="Arial" panose="020B0604020202020204" pitchFamily="34" charset="0"/>
              </a:rPr>
              <a:t>Cartographie des Applications Complexe </a:t>
            </a:r>
          </a:p>
        </p:txBody>
      </p:sp>
      <p:sp>
        <p:nvSpPr>
          <p:cNvPr id="3099" name="Content Placeholder 3">
            <a:extLst>
              <a:ext uri="{FF2B5EF4-FFF2-40B4-BE49-F238E27FC236}">
                <a16:creationId xmlns:a16="http://schemas.microsoft.com/office/drawing/2014/main" id="{2EB9E54E-1362-7174-8462-D76B90B0D2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02940" y="2335465"/>
            <a:ext cx="3286282" cy="348931"/>
          </a:xfrm>
        </p:spPr>
        <p:txBody>
          <a:bodyPr>
            <a:noAutofit/>
          </a:bodyPr>
          <a:lstStyle/>
          <a:p>
            <a:pPr marL="0" indent="0">
              <a:spcBef>
                <a:spcPts val="2500"/>
              </a:spcBef>
              <a:buNone/>
            </a:pPr>
            <a:r>
              <a:rPr lang="fr-FR" sz="2400" b="1" dirty="0">
                <a:latin typeface="Arial" panose="020B0604020202020204" pitchFamily="34" charset="0"/>
                <a:cs typeface="Arial" panose="020B0604020202020204" pitchFamily="34" charset="0"/>
              </a:rPr>
              <a:t>Principaux Piliers:</a:t>
            </a:r>
          </a:p>
        </p:txBody>
      </p:sp>
      <p:pic>
        <p:nvPicPr>
          <p:cNvPr id="3101" name="Picture 3100">
            <a:extLst>
              <a:ext uri="{FF2B5EF4-FFF2-40B4-BE49-F238E27FC236}">
                <a16:creationId xmlns:a16="http://schemas.microsoft.com/office/drawing/2014/main" id="{4B8C6D4B-DA76-6D94-7CB6-B5F6DF898FB3}"/>
              </a:ext>
            </a:extLst>
          </p:cNvPr>
          <p:cNvPicPr>
            <a:picLocks noChangeAspect="1"/>
          </p:cNvPicPr>
          <p:nvPr/>
        </p:nvPicPr>
        <p:blipFill>
          <a:blip r:embed="rId3"/>
          <a:stretch>
            <a:fillRect/>
          </a:stretch>
        </p:blipFill>
        <p:spPr>
          <a:xfrm>
            <a:off x="6934197" y="2683127"/>
            <a:ext cx="1312575" cy="4550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102" name="Picture 8" descr="Ultimate Glossary of Dynamics 365 Finance &amp; Operations Terms">
            <a:extLst>
              <a:ext uri="{FF2B5EF4-FFF2-40B4-BE49-F238E27FC236}">
                <a16:creationId xmlns:a16="http://schemas.microsoft.com/office/drawing/2014/main" id="{550DECA2-7E6A-F75E-E586-0ABA6717AD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927" t="12978" r="21903" b="5438"/>
          <a:stretch/>
        </p:blipFill>
        <p:spPr bwMode="auto">
          <a:xfrm>
            <a:off x="8402455" y="2361320"/>
            <a:ext cx="1153274" cy="7968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104" name="Content Placeholder 3">
            <a:extLst>
              <a:ext uri="{FF2B5EF4-FFF2-40B4-BE49-F238E27FC236}">
                <a16:creationId xmlns:a16="http://schemas.microsoft.com/office/drawing/2014/main" id="{FCA8A855-5ACB-CADF-11D6-31DB6B7E555B}"/>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7794" y="2821126"/>
            <a:ext cx="6912488" cy="119793"/>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2500"/>
              </a:spcBef>
              <a:buFont typeface="Wingdings" panose="05000000000000000000" pitchFamily="2" charset="2"/>
              <a:buChar char="Ø"/>
            </a:pPr>
            <a:r>
              <a:rPr lang="fr-FR" sz="2200" b="1" dirty="0">
                <a:latin typeface="Arial" panose="020B0604020202020204" pitchFamily="34" charset="0"/>
                <a:cs typeface="Arial" panose="020B0604020202020204" pitchFamily="34" charset="0"/>
              </a:rPr>
              <a:t>Des Applications Multiples / </a:t>
            </a:r>
            <a:r>
              <a:rPr lang="fr-FR" sz="2200" b="1" dirty="0" err="1">
                <a:latin typeface="Arial" panose="020B0604020202020204" pitchFamily="34" charset="0"/>
                <a:cs typeface="Arial" panose="020B0604020202020204" pitchFamily="34" charset="0"/>
              </a:rPr>
              <a:t>heterogenes</a:t>
            </a:r>
            <a:endParaRPr lang="fr-FR" sz="2200" b="1" dirty="0">
              <a:latin typeface="Arial" panose="020B0604020202020204" pitchFamily="34" charset="0"/>
              <a:cs typeface="Arial" panose="020B0604020202020204" pitchFamily="34" charset="0"/>
            </a:endParaRPr>
          </a:p>
        </p:txBody>
      </p:sp>
      <p:sp>
        <p:nvSpPr>
          <p:cNvPr id="3105" name="Content Placeholder 3">
            <a:extLst>
              <a:ext uri="{FF2B5EF4-FFF2-40B4-BE49-F238E27FC236}">
                <a16:creationId xmlns:a16="http://schemas.microsoft.com/office/drawing/2014/main" id="{7A884FB7-B8C5-5EFF-22EB-7DC74E56D175}"/>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46720" y="3288661"/>
            <a:ext cx="4645327" cy="283562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070" lvl="2" indent="-285750">
              <a:lnSpc>
                <a:spcPct val="100000"/>
              </a:lnSpc>
              <a:spcBef>
                <a:spcPts val="2500"/>
              </a:spcBef>
              <a:buFont typeface="Wingdings" panose="05000000000000000000" pitchFamily="2" charset="2"/>
              <a:buChar char="§"/>
            </a:pPr>
            <a:r>
              <a:rPr lang="fr-FR" b="1" dirty="0" err="1">
                <a:latin typeface="Arial" panose="020B0604020202020204" pitchFamily="34" charset="0"/>
                <a:cs typeface="Arial" panose="020B0604020202020204" pitchFamily="34" charset="0"/>
              </a:rPr>
              <a:t>Electrocic</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Medical</a:t>
            </a:r>
            <a:r>
              <a:rPr lang="fr-FR" b="1" dirty="0">
                <a:latin typeface="Arial" panose="020B0604020202020204" pitchFamily="34" charset="0"/>
                <a:cs typeface="Arial" panose="020B0604020202020204" pitchFamily="34" charset="0"/>
              </a:rPr>
              <a:t> Record : </a:t>
            </a:r>
            <a:r>
              <a:rPr lang="fr-FR" b="1" dirty="0" err="1">
                <a:latin typeface="Arial" panose="020B0604020202020204" pitchFamily="34" charset="0"/>
                <a:cs typeface="Arial" panose="020B0604020202020204" pitchFamily="34" charset="0"/>
              </a:rPr>
              <a:t>DXCare</a:t>
            </a:r>
            <a:r>
              <a:rPr lang="fr-FR" b="1" dirty="0">
                <a:latin typeface="Arial" panose="020B0604020202020204" pitchFamily="34" charset="0"/>
                <a:cs typeface="Arial" panose="020B0604020202020204" pitchFamily="34" charset="0"/>
              </a:rPr>
              <a:t>/</a:t>
            </a:r>
            <a:r>
              <a:rPr lang="fr-FR" b="1" dirty="0" err="1">
                <a:latin typeface="Arial" panose="020B0604020202020204" pitchFamily="34" charset="0"/>
                <a:cs typeface="Arial" panose="020B0604020202020204" pitchFamily="34" charset="0"/>
              </a:rPr>
              <a:t>Dedallus</a:t>
            </a:r>
            <a:endParaRPr lang="fr-FR" b="1" dirty="0">
              <a:latin typeface="Arial" panose="020B0604020202020204" pitchFamily="34" charset="0"/>
              <a:cs typeface="Arial" panose="020B0604020202020204" pitchFamily="34" charset="0"/>
            </a:endParaRPr>
          </a:p>
          <a:p>
            <a:pPr marL="560070" lvl="2" indent="-285750">
              <a:lnSpc>
                <a:spcPct val="100000"/>
              </a:lnSpc>
              <a:spcBef>
                <a:spcPts val="2500"/>
              </a:spcBef>
              <a:buFont typeface="Wingdings" panose="05000000000000000000" pitchFamily="2" charset="2"/>
              <a:buChar char="§"/>
            </a:pPr>
            <a:r>
              <a:rPr lang="fr-FR" b="1" dirty="0">
                <a:latin typeface="Arial" panose="020B0604020202020204" pitchFamily="34" charset="0"/>
                <a:cs typeface="Arial" panose="020B0604020202020204" pitchFamily="34" charset="0"/>
              </a:rPr>
              <a:t>ERP Microsoft D365 F&amp;O </a:t>
            </a:r>
            <a:r>
              <a:rPr lang="fr-FR" b="1" dirty="0" err="1">
                <a:latin typeface="Arial" panose="020B0604020202020204" pitchFamily="34" charset="0"/>
                <a:cs typeface="Arial" panose="020B0604020202020204" pitchFamily="34" charset="0"/>
              </a:rPr>
              <a:t>integre</a:t>
            </a:r>
            <a:r>
              <a:rPr lang="fr-FR" b="1" dirty="0">
                <a:latin typeface="Arial" panose="020B0604020202020204" pitchFamily="34" charset="0"/>
                <a:cs typeface="Arial" panose="020B0604020202020204" pitchFamily="34" charset="0"/>
              </a:rPr>
              <a:t> API/</a:t>
            </a:r>
            <a:r>
              <a:rPr lang="fr-FR" b="1" dirty="0" err="1">
                <a:latin typeface="Arial" panose="020B0604020202020204" pitchFamily="34" charset="0"/>
                <a:cs typeface="Arial" panose="020B0604020202020204" pitchFamily="34" charset="0"/>
              </a:rPr>
              <a:t>Billing</a:t>
            </a:r>
            <a:endParaRPr lang="fr-FR" b="1" dirty="0">
              <a:latin typeface="Arial" panose="020B0604020202020204" pitchFamily="34" charset="0"/>
              <a:cs typeface="Arial" panose="020B0604020202020204" pitchFamily="34" charset="0"/>
            </a:endParaRPr>
          </a:p>
          <a:p>
            <a:pPr marL="560070" lvl="2" indent="-285750">
              <a:lnSpc>
                <a:spcPct val="100000"/>
              </a:lnSpc>
              <a:spcBef>
                <a:spcPts val="2500"/>
              </a:spcBef>
              <a:buFont typeface="Wingdings" panose="05000000000000000000" pitchFamily="2" charset="2"/>
              <a:buChar char="§"/>
            </a:pPr>
            <a:r>
              <a:rPr lang="fr-FR" b="1" dirty="0">
                <a:latin typeface="Arial" panose="020B0604020202020204" pitchFamily="34" charset="0"/>
                <a:cs typeface="Arial" panose="020B0604020202020204" pitchFamily="34" charset="0"/>
              </a:rPr>
              <a:t>PACS / RIS General Electric</a:t>
            </a:r>
          </a:p>
          <a:p>
            <a:pPr marL="560070" lvl="2" indent="-285750">
              <a:lnSpc>
                <a:spcPct val="100000"/>
              </a:lnSpc>
              <a:spcBef>
                <a:spcPts val="2500"/>
              </a:spcBef>
              <a:buFont typeface="Wingdings" panose="05000000000000000000" pitchFamily="2" charset="2"/>
              <a:buChar char="§"/>
            </a:pPr>
            <a:r>
              <a:rPr lang="fr-FR" b="1" dirty="0">
                <a:latin typeface="Arial" panose="020B0604020202020204" pitchFamily="34" charset="0"/>
                <a:cs typeface="Arial" panose="020B0604020202020204" pitchFamily="34" charset="0"/>
              </a:rPr>
              <a:t>Applications AI multiples  (</a:t>
            </a:r>
            <a:r>
              <a:rPr lang="fr-FR" b="1" dirty="0" err="1">
                <a:latin typeface="Arial" panose="020B0604020202020204" pitchFamily="34" charset="0"/>
                <a:cs typeface="Arial" panose="020B0604020202020204" pitchFamily="34" charset="0"/>
              </a:rPr>
              <a:t>chatbot</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BlueBook</a:t>
            </a:r>
            <a:r>
              <a:rPr lang="fr-FR" b="1" dirty="0">
                <a:latin typeface="Arial" panose="020B0604020202020204" pitchFamily="34" charset="0"/>
                <a:cs typeface="Arial" panose="020B0604020202020204" pitchFamily="34" charset="0"/>
              </a:rPr>
              <a:t>, Bon de sortie, ….)</a:t>
            </a:r>
          </a:p>
        </p:txBody>
      </p:sp>
      <p:pic>
        <p:nvPicPr>
          <p:cNvPr id="3106" name="Picture 3105">
            <a:extLst>
              <a:ext uri="{FF2B5EF4-FFF2-40B4-BE49-F238E27FC236}">
                <a16:creationId xmlns:a16="http://schemas.microsoft.com/office/drawing/2014/main" id="{0109EF16-51A5-F161-D76B-B410F117A46B}"/>
              </a:ext>
            </a:extLst>
          </p:cNvPr>
          <p:cNvPicPr>
            <a:picLocks noChangeAspect="1"/>
          </p:cNvPicPr>
          <p:nvPr/>
        </p:nvPicPr>
        <p:blipFill>
          <a:blip r:embed="rId5"/>
          <a:stretch>
            <a:fillRect/>
          </a:stretch>
        </p:blipFill>
        <p:spPr>
          <a:xfrm>
            <a:off x="6265449" y="1816032"/>
            <a:ext cx="2036184" cy="6967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107" name="Content Placeholder 3">
            <a:extLst>
              <a:ext uri="{FF2B5EF4-FFF2-40B4-BE49-F238E27FC236}">
                <a16:creationId xmlns:a16="http://schemas.microsoft.com/office/drawing/2014/main" id="{D5CEA043-911C-7442-49C2-4AB1C4662035}"/>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7795" y="3363636"/>
            <a:ext cx="6333198" cy="348931"/>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2500"/>
              </a:spcBef>
              <a:buFont typeface="Wingdings" panose="05000000000000000000" pitchFamily="2" charset="2"/>
              <a:buChar char="Ø"/>
            </a:pPr>
            <a:r>
              <a:rPr lang="fr-FR" sz="2200" b="1" dirty="0">
                <a:latin typeface="Arial" panose="020B0604020202020204" pitchFamily="34" charset="0"/>
                <a:cs typeface="Arial" panose="020B0604020202020204" pitchFamily="34" charset="0"/>
              </a:rPr>
              <a:t>Une infrastructure hautement disponible</a:t>
            </a:r>
          </a:p>
        </p:txBody>
      </p:sp>
      <p:sp>
        <p:nvSpPr>
          <p:cNvPr id="3108" name="Content Placeholder 3">
            <a:extLst>
              <a:ext uri="{FF2B5EF4-FFF2-40B4-BE49-F238E27FC236}">
                <a16:creationId xmlns:a16="http://schemas.microsoft.com/office/drawing/2014/main" id="{73DCBBAA-35BA-9910-01E8-0E4117DBEBD9}"/>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6252" y="4099212"/>
            <a:ext cx="4746114" cy="571931"/>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070" lvl="2" indent="-285750">
              <a:spcBef>
                <a:spcPts val="2500"/>
              </a:spcBef>
              <a:buFont typeface="Wingdings" panose="05000000000000000000" pitchFamily="2" charset="2"/>
              <a:buChar char="§"/>
            </a:pPr>
            <a:r>
              <a:rPr lang="en-US" sz="2000" b="1" dirty="0">
                <a:latin typeface="Arial" panose="020B0604020202020204" pitchFamily="34" charset="0"/>
                <a:cs typeface="Arial" panose="020B0604020202020204" pitchFamily="34" charset="0"/>
              </a:rPr>
              <a:t>Datacenter Tier 3 design, High end Servers /Storage HP/IBM </a:t>
            </a:r>
            <a:endParaRPr lang="fr-FR" sz="2000" b="1" dirty="0">
              <a:latin typeface="Arial" panose="020B0604020202020204" pitchFamily="34" charset="0"/>
              <a:cs typeface="Arial" panose="020B0604020202020204" pitchFamily="34" charset="0"/>
            </a:endParaRPr>
          </a:p>
        </p:txBody>
      </p:sp>
      <p:pic>
        <p:nvPicPr>
          <p:cNvPr id="3109" name="Picture 3108">
            <a:extLst>
              <a:ext uri="{FF2B5EF4-FFF2-40B4-BE49-F238E27FC236}">
                <a16:creationId xmlns:a16="http://schemas.microsoft.com/office/drawing/2014/main" id="{E6120834-2089-6764-E006-75C64E3E19E4}"/>
              </a:ext>
            </a:extLst>
          </p:cNvPr>
          <p:cNvPicPr>
            <a:picLocks noChangeAspect="1"/>
          </p:cNvPicPr>
          <p:nvPr/>
        </p:nvPicPr>
        <p:blipFill>
          <a:blip r:embed="rId6"/>
          <a:stretch>
            <a:fillRect/>
          </a:stretch>
        </p:blipFill>
        <p:spPr>
          <a:xfrm>
            <a:off x="5692565" y="3721736"/>
            <a:ext cx="1398184" cy="1682663"/>
          </a:xfrm>
          <a:prstGeom prst="rect">
            <a:avLst/>
          </a:prstGeom>
          <a:effectLst>
            <a:softEdge rad="63500"/>
          </a:effectLst>
        </p:spPr>
      </p:pic>
      <p:pic>
        <p:nvPicPr>
          <p:cNvPr id="3110" name="Picture 16" descr="Oracle Rdb Contact Information, 57% OFF">
            <a:extLst>
              <a:ext uri="{FF2B5EF4-FFF2-40B4-BE49-F238E27FC236}">
                <a16:creationId xmlns:a16="http://schemas.microsoft.com/office/drawing/2014/main" id="{37F3F803-A0CC-8D5F-3494-306CCF50AD6E}"/>
              </a:ext>
            </a:extLst>
          </p:cNvPr>
          <p:cNvPicPr>
            <a:picLocks noChangeAspect="1" noChangeArrowheads="1"/>
          </p:cNvPicPr>
          <p:nvPr/>
        </p:nvPicPr>
        <p:blipFill rotWithShape="1">
          <a:blip r:embed="rId7">
            <a:alphaModFix amt="85000"/>
            <a:extLst>
              <a:ext uri="{28A0092B-C50C-407E-A947-70E740481C1C}">
                <a14:useLocalDpi xmlns:a14="http://schemas.microsoft.com/office/drawing/2010/main" val="0"/>
              </a:ext>
            </a:extLst>
          </a:blip>
          <a:srcRect l="4211" r="17119"/>
          <a:stretch/>
        </p:blipFill>
        <p:spPr bwMode="auto">
          <a:xfrm>
            <a:off x="7801392" y="4053347"/>
            <a:ext cx="1027632" cy="130625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111" name="Content Placeholder 3">
            <a:extLst>
              <a:ext uri="{FF2B5EF4-FFF2-40B4-BE49-F238E27FC236}">
                <a16:creationId xmlns:a16="http://schemas.microsoft.com/office/drawing/2014/main" id="{748A9F03-EF66-1530-6ACF-C21A965EFDFB}"/>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4525" y="4812336"/>
            <a:ext cx="5041127" cy="902695"/>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070" lvl="2" indent="-285750">
              <a:spcBef>
                <a:spcPts val="2500"/>
              </a:spcBef>
              <a:buFont typeface="Wingdings" panose="05000000000000000000" pitchFamily="2" charset="2"/>
              <a:buChar char="§"/>
            </a:pPr>
            <a:r>
              <a:rPr lang="fr-FR" sz="2000" b="1" dirty="0">
                <a:latin typeface="Arial" panose="020B0604020202020204" pitchFamily="34" charset="0"/>
                <a:cs typeface="Arial" panose="020B0604020202020204" pitchFamily="34" charset="0"/>
              </a:rPr>
              <a:t>Bases de </a:t>
            </a:r>
            <a:r>
              <a:rPr lang="fr-FR" sz="2000" b="1" dirty="0" err="1">
                <a:latin typeface="Arial" panose="020B0604020202020204" pitchFamily="34" charset="0"/>
                <a:cs typeface="Arial" panose="020B0604020202020204" pitchFamily="34" charset="0"/>
              </a:rPr>
              <a:t>donnees</a:t>
            </a:r>
            <a:r>
              <a:rPr lang="fr-FR" sz="2000" b="1" dirty="0">
                <a:latin typeface="Arial" panose="020B0604020202020204" pitchFamily="34" charset="0"/>
                <a:cs typeface="Arial" panose="020B0604020202020204" pitchFamily="34" charset="0"/>
              </a:rPr>
              <a:t> médicales sur Oracle </a:t>
            </a:r>
          </a:p>
        </p:txBody>
      </p:sp>
      <p:sp>
        <p:nvSpPr>
          <p:cNvPr id="3112" name="Content Placeholder 3">
            <a:extLst>
              <a:ext uri="{FF2B5EF4-FFF2-40B4-BE49-F238E27FC236}">
                <a16:creationId xmlns:a16="http://schemas.microsoft.com/office/drawing/2014/main" id="{3F66DBEE-53B7-E2E7-EB6E-8AECB5E30EEE}"/>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4525" y="5589425"/>
            <a:ext cx="4645327" cy="44588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070" lvl="2" indent="-285750">
              <a:spcBef>
                <a:spcPts val="2500"/>
              </a:spcBef>
              <a:buFont typeface="Wingdings" panose="05000000000000000000" pitchFamily="2" charset="2"/>
              <a:buChar char="§"/>
            </a:pPr>
            <a:r>
              <a:rPr lang="fr-FR" sz="2000" b="1" dirty="0">
                <a:latin typeface="Arial" panose="020B0604020202020204" pitchFamily="34" charset="0"/>
                <a:cs typeface="Arial" panose="020B0604020202020204" pitchFamily="34" charset="0"/>
              </a:rPr>
              <a:t>Réplication sur site de secours</a:t>
            </a:r>
          </a:p>
        </p:txBody>
      </p:sp>
      <p:pic>
        <p:nvPicPr>
          <p:cNvPr id="3113" name="Picture 3112">
            <a:extLst>
              <a:ext uri="{FF2B5EF4-FFF2-40B4-BE49-F238E27FC236}">
                <a16:creationId xmlns:a16="http://schemas.microsoft.com/office/drawing/2014/main" id="{65E625F1-6C35-BC6F-81F2-63E97F5208FF}"/>
              </a:ext>
            </a:extLst>
          </p:cNvPr>
          <p:cNvPicPr>
            <a:picLocks noChangeAspect="1"/>
          </p:cNvPicPr>
          <p:nvPr/>
        </p:nvPicPr>
        <p:blipFill>
          <a:blip r:embed="rId8"/>
          <a:stretch>
            <a:fillRect/>
          </a:stretch>
        </p:blipFill>
        <p:spPr>
          <a:xfrm>
            <a:off x="9045749" y="4551211"/>
            <a:ext cx="1364920" cy="1306256"/>
          </a:xfrm>
          <a:prstGeom prst="rect">
            <a:avLst/>
          </a:prstGeom>
          <a:effectLst>
            <a:softEdge rad="114300"/>
          </a:effectLst>
        </p:spPr>
      </p:pic>
      <p:sp>
        <p:nvSpPr>
          <p:cNvPr id="3114" name="Arrow: Left-Right 3113">
            <a:extLst>
              <a:ext uri="{FF2B5EF4-FFF2-40B4-BE49-F238E27FC236}">
                <a16:creationId xmlns:a16="http://schemas.microsoft.com/office/drawing/2014/main" id="{C13F9D62-78A4-360E-FFC0-BB7D9AC16F9D}"/>
              </a:ext>
            </a:extLst>
          </p:cNvPr>
          <p:cNvSpPr/>
          <p:nvPr/>
        </p:nvSpPr>
        <p:spPr>
          <a:xfrm>
            <a:off x="8431791" y="4624367"/>
            <a:ext cx="883462" cy="325912"/>
          </a:xfrm>
          <a:prstGeom prst="lef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9050">
            <a:solidFill>
              <a:schemeClr val="tx1"/>
            </a:solidFill>
          </a:ln>
          <a:scene3d>
            <a:camera prst="perspectiveRelaxedModerately"/>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3115" name="Content Placeholder 3">
            <a:extLst>
              <a:ext uri="{FF2B5EF4-FFF2-40B4-BE49-F238E27FC236}">
                <a16:creationId xmlns:a16="http://schemas.microsoft.com/office/drawing/2014/main" id="{EC6DBE4F-ED50-9D22-07AE-2731EC60F6DA}"/>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4525" y="6035314"/>
            <a:ext cx="4645327" cy="631164"/>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070" lvl="2" indent="-285750">
              <a:spcBef>
                <a:spcPts val="2500"/>
              </a:spcBef>
              <a:buFont typeface="Wingdings" panose="05000000000000000000" pitchFamily="2" charset="2"/>
              <a:buChar char="§"/>
            </a:pPr>
            <a:r>
              <a:rPr lang="fr-FR" sz="2000" b="1" dirty="0">
                <a:latin typeface="Arial" panose="020B0604020202020204" pitchFamily="34" charset="0"/>
                <a:cs typeface="Arial" panose="020B0604020202020204" pitchFamily="34" charset="0"/>
              </a:rPr>
              <a:t>Réseau LAN/WAN + Wifi (CISCO+Fortigate+F5,…)</a:t>
            </a:r>
          </a:p>
        </p:txBody>
      </p:sp>
      <p:pic>
        <p:nvPicPr>
          <p:cNvPr id="3116" name="Picture 3115">
            <a:extLst>
              <a:ext uri="{FF2B5EF4-FFF2-40B4-BE49-F238E27FC236}">
                <a16:creationId xmlns:a16="http://schemas.microsoft.com/office/drawing/2014/main" id="{CC2B72E4-D153-1C68-B6B9-4E342716ADFD}"/>
              </a:ext>
            </a:extLst>
          </p:cNvPr>
          <p:cNvPicPr>
            <a:picLocks noChangeAspect="1"/>
          </p:cNvPicPr>
          <p:nvPr/>
        </p:nvPicPr>
        <p:blipFill>
          <a:blip r:embed="rId9"/>
          <a:stretch>
            <a:fillRect/>
          </a:stretch>
        </p:blipFill>
        <p:spPr>
          <a:xfrm>
            <a:off x="10097271" y="3563913"/>
            <a:ext cx="2583779" cy="1811344"/>
          </a:xfrm>
          <a:prstGeom prst="rect">
            <a:avLst/>
          </a:prstGeom>
          <a:effectLst>
            <a:softEdge rad="317500"/>
          </a:effectLst>
        </p:spPr>
      </p:pic>
      <p:sp>
        <p:nvSpPr>
          <p:cNvPr id="3117" name="TextBox 3116">
            <a:extLst>
              <a:ext uri="{FF2B5EF4-FFF2-40B4-BE49-F238E27FC236}">
                <a16:creationId xmlns:a16="http://schemas.microsoft.com/office/drawing/2014/main" id="{822BB36A-1758-A3BB-8F7A-E7363DE0C8D5}"/>
              </a:ext>
            </a:extLst>
          </p:cNvPr>
          <p:cNvSpPr txBox="1"/>
          <p:nvPr/>
        </p:nvSpPr>
        <p:spPr>
          <a:xfrm>
            <a:off x="7896680" y="5359602"/>
            <a:ext cx="788999"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Oracle</a:t>
            </a:r>
          </a:p>
        </p:txBody>
      </p:sp>
      <p:sp>
        <p:nvSpPr>
          <p:cNvPr id="3118" name="TextBox 3117">
            <a:extLst>
              <a:ext uri="{FF2B5EF4-FFF2-40B4-BE49-F238E27FC236}">
                <a16:creationId xmlns:a16="http://schemas.microsoft.com/office/drawing/2014/main" id="{0E3E4EC9-6EB0-E14D-8804-8125A07E0D99}"/>
              </a:ext>
            </a:extLst>
          </p:cNvPr>
          <p:cNvSpPr txBox="1"/>
          <p:nvPr/>
        </p:nvSpPr>
        <p:spPr>
          <a:xfrm>
            <a:off x="5922936" y="5300794"/>
            <a:ext cx="1005403" cy="584775"/>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Serveurs</a:t>
            </a:r>
          </a:p>
          <a:p>
            <a:r>
              <a:rPr lang="fr-FR" sz="1600" dirty="0">
                <a:latin typeface="Arial" panose="020B0604020202020204" pitchFamily="34" charset="0"/>
                <a:cs typeface="Arial" panose="020B0604020202020204" pitchFamily="34" charset="0"/>
              </a:rPr>
              <a:t>Storage</a:t>
            </a:r>
          </a:p>
        </p:txBody>
      </p:sp>
      <p:sp>
        <p:nvSpPr>
          <p:cNvPr id="3119" name="TextBox 3118">
            <a:extLst>
              <a:ext uri="{FF2B5EF4-FFF2-40B4-BE49-F238E27FC236}">
                <a16:creationId xmlns:a16="http://schemas.microsoft.com/office/drawing/2014/main" id="{FF73798C-E553-DAFB-34D5-F2CB6DDD1D3C}"/>
              </a:ext>
            </a:extLst>
          </p:cNvPr>
          <p:cNvSpPr txBox="1"/>
          <p:nvPr/>
        </p:nvSpPr>
        <p:spPr>
          <a:xfrm>
            <a:off x="9121247" y="5788573"/>
            <a:ext cx="1346844" cy="584775"/>
          </a:xfrm>
          <a:prstGeom prst="rect">
            <a:avLst/>
          </a:prstGeom>
          <a:noFill/>
        </p:spPr>
        <p:txBody>
          <a:bodyPr wrap="none" rtlCol="0">
            <a:spAutoFit/>
          </a:bodyPr>
          <a:lstStyle/>
          <a:p>
            <a:r>
              <a:rPr lang="fr-FR" sz="1600" dirty="0" err="1">
                <a:latin typeface="Arial" panose="020B0604020202020204" pitchFamily="34" charset="0"/>
                <a:cs typeface="Arial" panose="020B0604020202020204" pitchFamily="34" charset="0"/>
              </a:rPr>
              <a:t>Replication</a:t>
            </a:r>
            <a:endParaRPr lang="fr-FR" sz="1600" dirty="0">
              <a:latin typeface="Arial" panose="020B0604020202020204" pitchFamily="34" charset="0"/>
              <a:cs typeface="Arial" panose="020B0604020202020204" pitchFamily="34" charset="0"/>
            </a:endParaRPr>
          </a:p>
          <a:p>
            <a:r>
              <a:rPr lang="fr-FR" sz="1600" dirty="0">
                <a:latin typeface="Arial" panose="020B0604020202020204" pitchFamily="34" charset="0"/>
                <a:cs typeface="Arial" panose="020B0604020202020204" pitchFamily="34" charset="0"/>
              </a:rPr>
              <a:t>Site Secours</a:t>
            </a:r>
          </a:p>
        </p:txBody>
      </p:sp>
      <p:sp>
        <p:nvSpPr>
          <p:cNvPr id="3120" name="TextBox 3119">
            <a:extLst>
              <a:ext uri="{FF2B5EF4-FFF2-40B4-BE49-F238E27FC236}">
                <a16:creationId xmlns:a16="http://schemas.microsoft.com/office/drawing/2014/main" id="{352FBA67-091B-D830-1656-D05F053B0308}"/>
              </a:ext>
            </a:extLst>
          </p:cNvPr>
          <p:cNvSpPr txBox="1"/>
          <p:nvPr/>
        </p:nvSpPr>
        <p:spPr>
          <a:xfrm>
            <a:off x="10529273" y="5043559"/>
            <a:ext cx="1719774" cy="830997"/>
          </a:xfrm>
          <a:prstGeom prst="rect">
            <a:avLst/>
          </a:prstGeom>
          <a:noFill/>
        </p:spPr>
        <p:txBody>
          <a:bodyPr wrap="square" rtlCol="0">
            <a:spAutoFit/>
          </a:bodyPr>
          <a:lstStyle/>
          <a:p>
            <a:r>
              <a:rPr lang="fr-FR" sz="1600" dirty="0">
                <a:latin typeface="Arial" panose="020B0604020202020204" pitchFamily="34" charset="0"/>
                <a:cs typeface="Arial" panose="020B0604020202020204" pitchFamily="34" charset="0"/>
              </a:rPr>
              <a:t>Extension et Redondance du</a:t>
            </a:r>
          </a:p>
          <a:p>
            <a:r>
              <a:rPr lang="fr-FR" sz="1600" dirty="0" err="1">
                <a:latin typeface="Arial" panose="020B0604020202020204" pitchFamily="34" charset="0"/>
                <a:cs typeface="Arial" panose="020B0604020202020204" pitchFamily="34" charset="0"/>
              </a:rPr>
              <a:t>Reseau</a:t>
            </a:r>
            <a:r>
              <a:rPr lang="fr-FR" sz="1600" dirty="0">
                <a:latin typeface="Arial" panose="020B0604020202020204" pitchFamily="34" charset="0"/>
                <a:cs typeface="Arial" panose="020B0604020202020204" pitchFamily="34" charset="0"/>
              </a:rPr>
              <a:t>/ Wifi</a:t>
            </a:r>
          </a:p>
        </p:txBody>
      </p:sp>
      <p:pic>
        <p:nvPicPr>
          <p:cNvPr id="3121" name="Picture 6" descr="hdf-logo-english">
            <a:extLst>
              <a:ext uri="{FF2B5EF4-FFF2-40B4-BE49-F238E27FC236}">
                <a16:creationId xmlns:a16="http://schemas.microsoft.com/office/drawing/2014/main" id="{E3BE712F-D1F7-416F-7910-7E3E0B22928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47" t="1" r="-11383" b="-1"/>
          <a:stretch/>
        </p:blipFill>
        <p:spPr bwMode="auto">
          <a:xfrm>
            <a:off x="10082824" y="174172"/>
            <a:ext cx="1864703" cy="525542"/>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pic>
      <p:pic>
        <p:nvPicPr>
          <p:cNvPr id="3122" name="Picture 3121">
            <a:extLst>
              <a:ext uri="{FF2B5EF4-FFF2-40B4-BE49-F238E27FC236}">
                <a16:creationId xmlns:a16="http://schemas.microsoft.com/office/drawing/2014/main" id="{69E4E4D2-8F1D-4AF0-F5B2-B984FD217FA8}"/>
              </a:ext>
            </a:extLst>
          </p:cNvPr>
          <p:cNvPicPr>
            <a:picLocks noChangeAspect="1"/>
          </p:cNvPicPr>
          <p:nvPr/>
        </p:nvPicPr>
        <p:blipFill>
          <a:blip r:embed="rId11"/>
          <a:stretch>
            <a:fillRect/>
          </a:stretch>
        </p:blipFill>
        <p:spPr>
          <a:xfrm>
            <a:off x="8416373" y="1534606"/>
            <a:ext cx="1153274" cy="6701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123" name="Picture 28" descr="Office 365 Nonprofit Email">
            <a:extLst>
              <a:ext uri="{FF2B5EF4-FFF2-40B4-BE49-F238E27FC236}">
                <a16:creationId xmlns:a16="http://schemas.microsoft.com/office/drawing/2014/main" id="{4B5A2042-7226-08F2-17CB-6CC787139D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79736" y="767003"/>
            <a:ext cx="2178871" cy="168603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3">
            <a:extLst>
              <a:ext uri="{FF2B5EF4-FFF2-40B4-BE49-F238E27FC236}">
                <a16:creationId xmlns:a16="http://schemas.microsoft.com/office/drawing/2014/main" id="{F75DC3AD-EC03-F905-503C-FADFECAD9460}"/>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7795" y="3947711"/>
            <a:ext cx="3415226" cy="348931"/>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2500"/>
              </a:spcBef>
              <a:buFont typeface="Wingdings" panose="05000000000000000000" pitchFamily="2" charset="2"/>
              <a:buChar char="Ø"/>
            </a:pPr>
            <a:r>
              <a:rPr lang="fr-FR" sz="2200" b="1" dirty="0">
                <a:latin typeface="Arial" panose="020B0604020202020204" pitchFamily="34" charset="0"/>
                <a:cs typeface="Arial" panose="020B0604020202020204" pitchFamily="34" charset="0"/>
              </a:rPr>
              <a:t>La </a:t>
            </a:r>
            <a:r>
              <a:rPr lang="fr-FR" sz="2200" b="1" dirty="0" err="1">
                <a:latin typeface="Arial" panose="020B0604020202020204" pitchFamily="34" charset="0"/>
                <a:cs typeface="Arial" panose="020B0604020202020204" pitchFamily="34" charset="0"/>
              </a:rPr>
              <a:t>Cybersecurite</a:t>
            </a:r>
            <a:endParaRPr lang="fr-FR" sz="2200" b="1" dirty="0">
              <a:latin typeface="Arial" panose="020B0604020202020204" pitchFamily="34" charset="0"/>
              <a:cs typeface="Arial" panose="020B0604020202020204" pitchFamily="34" charset="0"/>
            </a:endParaRPr>
          </a:p>
        </p:txBody>
      </p:sp>
      <p:sp>
        <p:nvSpPr>
          <p:cNvPr id="3" name="Content Placeholder 3">
            <a:extLst>
              <a:ext uri="{FF2B5EF4-FFF2-40B4-BE49-F238E27FC236}">
                <a16:creationId xmlns:a16="http://schemas.microsoft.com/office/drawing/2014/main" id="{74992612-E17A-318B-42F4-9D1F4EB9EFA1}"/>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7094" y="4235641"/>
            <a:ext cx="5586788" cy="631164"/>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070" lvl="2" indent="-285750">
              <a:spcBef>
                <a:spcPts val="2500"/>
              </a:spcBef>
              <a:buFont typeface="Wingdings" panose="05000000000000000000" pitchFamily="2" charset="2"/>
              <a:buChar char="§"/>
            </a:pPr>
            <a:r>
              <a:rPr lang="fr-FR" sz="2000" b="1" dirty="0">
                <a:latin typeface="Arial" panose="020B0604020202020204" pitchFamily="34" charset="0"/>
                <a:cs typeface="Arial" panose="020B0604020202020204" pitchFamily="34" charset="0"/>
              </a:rPr>
              <a:t>Certification ISO 27.001 20.000 en cours</a:t>
            </a:r>
          </a:p>
          <a:p>
            <a:pPr marL="560070" lvl="2" indent="-285750">
              <a:spcBef>
                <a:spcPts val="2500"/>
              </a:spcBef>
              <a:buFont typeface="Wingdings" panose="05000000000000000000" pitchFamily="2" charset="2"/>
              <a:buChar char="§"/>
            </a:pPr>
            <a:r>
              <a:rPr lang="fr-FR" sz="2000" b="1" dirty="0">
                <a:latin typeface="Arial" panose="020B0604020202020204" pitchFamily="34" charset="0"/>
                <a:cs typeface="Arial" panose="020B0604020202020204" pitchFamily="34" charset="0"/>
              </a:rPr>
              <a:t>Installation d’Outils avancés (WAF, </a:t>
            </a:r>
            <a:r>
              <a:rPr lang="fr-FR" sz="2000" b="1" dirty="0" err="1">
                <a:latin typeface="Arial" panose="020B0604020202020204" pitchFamily="34" charset="0"/>
                <a:cs typeface="Arial" panose="020B0604020202020204" pitchFamily="34" charset="0"/>
              </a:rPr>
              <a:t>Siem</a:t>
            </a:r>
            <a:r>
              <a:rPr lang="fr-FR" sz="2000" b="1" dirty="0">
                <a:latin typeface="Arial" panose="020B0604020202020204" pitchFamily="34" charset="0"/>
                <a:cs typeface="Arial" panose="020B0604020202020204" pitchFamily="34" charset="0"/>
              </a:rPr>
              <a:t> , SOC /AI </a:t>
            </a:r>
            <a:r>
              <a:rPr lang="fr-FR" sz="2000" b="1" dirty="0" err="1">
                <a:latin typeface="Arial" panose="020B0604020202020204" pitchFamily="34" charset="0"/>
                <a:cs typeface="Arial" panose="020B0604020202020204" pitchFamily="34" charset="0"/>
              </a:rPr>
              <a:t>advanced</a:t>
            </a:r>
            <a:r>
              <a:rPr lang="fr-FR" sz="2000" b="1" dirty="0">
                <a:latin typeface="Arial" panose="020B0604020202020204" pitchFamily="34" charset="0"/>
                <a:cs typeface="Arial" panose="020B0604020202020204" pitchFamily="34" charset="0"/>
              </a:rPr>
              <a:t> </a:t>
            </a:r>
            <a:r>
              <a:rPr lang="fr-FR" sz="2000" b="1" dirty="0" err="1">
                <a:latin typeface="Arial" panose="020B0604020202020204" pitchFamily="34" charset="0"/>
                <a:cs typeface="Arial" panose="020B0604020202020204" pitchFamily="34" charset="0"/>
              </a:rPr>
              <a:t>analytics</a:t>
            </a:r>
            <a:r>
              <a:rPr lang="fr-FR" sz="2000" b="1" dirty="0">
                <a:latin typeface="Arial" panose="020B0604020202020204" pitchFamily="34" charset="0"/>
                <a:cs typeface="Arial" panose="020B0604020202020204" pitchFamily="34" charset="0"/>
              </a:rPr>
              <a:t>, Microsoft A5 Endpoint </a:t>
            </a:r>
            <a:r>
              <a:rPr lang="fr-FR" sz="2000" b="1" dirty="0" err="1">
                <a:latin typeface="Arial" panose="020B0604020202020204" pitchFamily="34" charset="0"/>
                <a:cs typeface="Arial" panose="020B0604020202020204" pitchFamily="34" charset="0"/>
              </a:rPr>
              <a:t>security</a:t>
            </a:r>
            <a:r>
              <a:rPr lang="fr-FR" sz="2000" b="1" dirty="0">
                <a:latin typeface="Arial" panose="020B0604020202020204" pitchFamily="34" charset="0"/>
                <a:cs typeface="Arial" panose="020B0604020202020204" pitchFamily="34" charset="0"/>
              </a:rPr>
              <a:t>  </a:t>
            </a:r>
            <a:r>
              <a:rPr lang="fr-FR" sz="2000" b="1" dirty="0" err="1">
                <a:latin typeface="Arial" panose="020B0604020202020204" pitchFamily="34" charset="0"/>
                <a:cs typeface="Arial" panose="020B0604020202020204" pitchFamily="34" charset="0"/>
              </a:rPr>
              <a:t>Darkivore</a:t>
            </a:r>
            <a:r>
              <a:rPr lang="fr-FR" sz="2000" b="1" dirty="0">
                <a:latin typeface="Arial" panose="020B0604020202020204" pitchFamily="34" charset="0"/>
                <a:cs typeface="Arial" panose="020B0604020202020204" pitchFamily="34" charset="0"/>
              </a:rPr>
              <a:t>,…)</a:t>
            </a:r>
          </a:p>
          <a:p>
            <a:pPr marL="560070" lvl="2" indent="-285750">
              <a:spcBef>
                <a:spcPts val="2500"/>
              </a:spcBef>
              <a:buFont typeface="Wingdings" panose="05000000000000000000" pitchFamily="2" charset="2"/>
              <a:buChar char="§"/>
            </a:pPr>
            <a:endParaRPr lang="fr-FR" sz="2000" b="1" dirty="0">
              <a:latin typeface="Arial" panose="020B0604020202020204" pitchFamily="34" charset="0"/>
              <a:cs typeface="Arial" panose="020B0604020202020204" pitchFamily="34" charset="0"/>
            </a:endParaRPr>
          </a:p>
        </p:txBody>
      </p:sp>
      <p:sp>
        <p:nvSpPr>
          <p:cNvPr id="6" name="object 13">
            <a:extLst>
              <a:ext uri="{FF2B5EF4-FFF2-40B4-BE49-F238E27FC236}">
                <a16:creationId xmlns:a16="http://schemas.microsoft.com/office/drawing/2014/main" id="{442753F1-E279-15B8-5F1B-ACE891D9D962}"/>
              </a:ext>
            </a:extLst>
          </p:cNvPr>
          <p:cNvSpPr/>
          <p:nvPr/>
        </p:nvSpPr>
        <p:spPr>
          <a:xfrm>
            <a:off x="153616" y="151361"/>
            <a:ext cx="9583771" cy="399945"/>
          </a:xfrm>
          <a:custGeom>
            <a:avLst/>
            <a:gdLst/>
            <a:ahLst/>
            <a:cxnLst/>
            <a:rect l="l" t="t" r="r" b="b"/>
            <a:pathLst>
              <a:path w="5363210" h="171450">
                <a:moveTo>
                  <a:pt x="5363108" y="0"/>
                </a:moveTo>
                <a:lnTo>
                  <a:pt x="0" y="0"/>
                </a:lnTo>
                <a:lnTo>
                  <a:pt x="0" y="171450"/>
                </a:lnTo>
                <a:lnTo>
                  <a:pt x="5363108" y="171450"/>
                </a:lnTo>
                <a:lnTo>
                  <a:pt x="5363108" y="0"/>
                </a:lnTo>
                <a:close/>
              </a:path>
            </a:pathLst>
          </a:custGeom>
          <a:solidFill>
            <a:srgbClr val="009DB7"/>
          </a:solidFill>
          <a:effectLst>
            <a:reflection blurRad="6350" stA="50000" endA="300" endPos="55000" dir="5400000" sy="-100000" algn="bl" rotWithShape="0"/>
          </a:effectLst>
        </p:spPr>
        <p:txBody>
          <a:bodyPr wrap="square" lIns="0" tIns="0" rIns="0" bIns="0" rtlCol="0" anchor="ctr"/>
          <a:lstStyle/>
          <a:p>
            <a:r>
              <a:rPr lang="en-US" sz="2000" b="1" kern="0" dirty="0">
                <a:solidFill>
                  <a:srgbClr val="FFFFFF"/>
                </a:solidFill>
                <a:latin typeface="Arial" panose="020B0604020202020204" pitchFamily="34" charset="0"/>
                <a:ea typeface="ＭＳ Ｐゴシック" pitchFamily="100" charset="-128"/>
                <a:cs typeface="Arial" panose="020B0604020202020204" pitchFamily="34" charset="0"/>
              </a:rPr>
              <a:t>A</a:t>
            </a:r>
            <a:r>
              <a:rPr lang="fr-FR" sz="2000" b="1" kern="0" dirty="0" err="1">
                <a:solidFill>
                  <a:srgbClr val="FFFFFF"/>
                </a:solidFill>
                <a:latin typeface="Arial" panose="020B0604020202020204" pitchFamily="34" charset="0"/>
                <a:ea typeface="ＭＳ Ｐゴシック" pitchFamily="100" charset="-128"/>
                <a:cs typeface="Arial" panose="020B0604020202020204" pitchFamily="34" charset="0"/>
              </a:rPr>
              <a:t>percu</a:t>
            </a:r>
            <a:r>
              <a:rPr lang="fr-FR" sz="2000" b="1" kern="0" dirty="0">
                <a:solidFill>
                  <a:srgbClr val="FFFFFF"/>
                </a:solidFill>
                <a:latin typeface="Arial" panose="020B0604020202020204" pitchFamily="34" charset="0"/>
                <a:ea typeface="ＭＳ Ｐゴシック" pitchFamily="100" charset="-128"/>
                <a:cs typeface="Arial" panose="020B0604020202020204" pitchFamily="34" charset="0"/>
              </a:rPr>
              <a:t> du contexte applicatif et infrastructure de l’HDF</a:t>
            </a:r>
            <a:endParaRPr lang="fr-FR" sz="2000" b="1" dirty="0">
              <a:solidFill>
                <a:schemeClr val="bg1"/>
              </a:solidFill>
              <a:latin typeface="Arial" panose="020B0604020202020204" pitchFamily="34" charset="0"/>
              <a:cs typeface="Arial" panose="020B0604020202020204" pitchFamily="34" charset="0"/>
            </a:endParaRPr>
          </a:p>
        </p:txBody>
      </p:sp>
      <p:sp>
        <p:nvSpPr>
          <p:cNvPr id="5" name="Content Placeholder 3">
            <a:extLst>
              <a:ext uri="{FF2B5EF4-FFF2-40B4-BE49-F238E27FC236}">
                <a16:creationId xmlns:a16="http://schemas.microsoft.com/office/drawing/2014/main" id="{2D4713ED-7607-5A11-100A-B03BC4358563}"/>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7795" y="4542176"/>
            <a:ext cx="3415226" cy="348931"/>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2500"/>
              </a:spcBef>
              <a:buFont typeface="Wingdings" panose="05000000000000000000" pitchFamily="2" charset="2"/>
              <a:buChar char="Ø"/>
            </a:pPr>
            <a:r>
              <a:rPr lang="fr-FR" sz="2200" b="1" dirty="0">
                <a:latin typeface="Arial" panose="020B0604020202020204" pitchFamily="34" charset="0"/>
                <a:cs typeface="Arial" panose="020B0604020202020204" pitchFamily="34" charset="0"/>
              </a:rPr>
              <a:t>La gouvernance IT</a:t>
            </a:r>
          </a:p>
        </p:txBody>
      </p:sp>
      <p:pic>
        <p:nvPicPr>
          <p:cNvPr id="3103" name="Picture 12" descr="PACS and AI Orchestration | GE HealthCare (United States)">
            <a:extLst>
              <a:ext uri="{FF2B5EF4-FFF2-40B4-BE49-F238E27FC236}">
                <a16:creationId xmlns:a16="http://schemas.microsoft.com/office/drawing/2014/main" id="{A6936803-8B85-5E85-55B2-A88B102A87A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3547" t="30964" r="14531" b="30096"/>
          <a:stretch/>
        </p:blipFill>
        <p:spPr bwMode="auto">
          <a:xfrm>
            <a:off x="5261624" y="2437631"/>
            <a:ext cx="1655581" cy="47059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2" descr="Omnicell XT Automated Medication Dispensing Cabinet">
            <a:extLst>
              <a:ext uri="{FF2B5EF4-FFF2-40B4-BE49-F238E27FC236}">
                <a16:creationId xmlns:a16="http://schemas.microsoft.com/office/drawing/2014/main" id="{18C70FE8-3B63-7C1A-7658-CF076FAAAB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91914" y="2158727"/>
            <a:ext cx="713907" cy="7139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3AAFC16-84A2-8D68-DA71-0932C505F960}"/>
              </a:ext>
            </a:extLst>
          </p:cNvPr>
          <p:cNvPicPr>
            <a:picLocks noChangeAspect="1"/>
          </p:cNvPicPr>
          <p:nvPr/>
        </p:nvPicPr>
        <p:blipFill>
          <a:blip r:embed="rId15"/>
          <a:stretch>
            <a:fillRect/>
          </a:stretch>
        </p:blipFill>
        <p:spPr>
          <a:xfrm>
            <a:off x="9569647" y="2775330"/>
            <a:ext cx="1742215" cy="390603"/>
          </a:xfrm>
          <a:prstGeom prst="rect">
            <a:avLst/>
          </a:prstGeom>
        </p:spPr>
      </p:pic>
      <p:pic>
        <p:nvPicPr>
          <p:cNvPr id="13" name="Picture 12">
            <a:extLst>
              <a:ext uri="{FF2B5EF4-FFF2-40B4-BE49-F238E27FC236}">
                <a16:creationId xmlns:a16="http://schemas.microsoft.com/office/drawing/2014/main" id="{94D010D7-EDB7-C7C3-64EE-202B81837D27}"/>
              </a:ext>
            </a:extLst>
          </p:cNvPr>
          <p:cNvPicPr>
            <a:picLocks noChangeAspect="1"/>
          </p:cNvPicPr>
          <p:nvPr/>
        </p:nvPicPr>
        <p:blipFill>
          <a:blip r:embed="rId16"/>
          <a:stretch>
            <a:fillRect/>
          </a:stretch>
        </p:blipFill>
        <p:spPr>
          <a:xfrm>
            <a:off x="10505821" y="2218854"/>
            <a:ext cx="1829055" cy="362001"/>
          </a:xfrm>
          <a:prstGeom prst="rect">
            <a:avLst/>
          </a:prstGeom>
        </p:spPr>
      </p:pic>
      <p:pic>
        <p:nvPicPr>
          <p:cNvPr id="18" name="Picture 17">
            <a:extLst>
              <a:ext uri="{FF2B5EF4-FFF2-40B4-BE49-F238E27FC236}">
                <a16:creationId xmlns:a16="http://schemas.microsoft.com/office/drawing/2014/main" id="{DDACF414-E76D-27A3-FD73-452BC1BA7844}"/>
              </a:ext>
            </a:extLst>
          </p:cNvPr>
          <p:cNvPicPr>
            <a:picLocks noChangeAspect="1"/>
          </p:cNvPicPr>
          <p:nvPr/>
        </p:nvPicPr>
        <p:blipFill>
          <a:blip r:embed="rId17"/>
          <a:stretch>
            <a:fillRect/>
          </a:stretch>
        </p:blipFill>
        <p:spPr>
          <a:xfrm>
            <a:off x="10982821" y="2550694"/>
            <a:ext cx="1371015" cy="356108"/>
          </a:xfrm>
          <a:prstGeom prst="rect">
            <a:avLst/>
          </a:prstGeom>
        </p:spPr>
      </p:pic>
    </p:spTree>
    <p:extLst>
      <p:ext uri="{BB962C8B-B14F-4D97-AF65-F5344CB8AC3E}">
        <p14:creationId xmlns:p14="http://schemas.microsoft.com/office/powerpoint/2010/main" val="844403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3131"/>
                                        </p:tgtEl>
                                        <p:attrNameLst>
                                          <p:attrName>style.visibility</p:attrName>
                                        </p:attrNameLst>
                                      </p:cBhvr>
                                      <p:to>
                                        <p:strVal val="visible"/>
                                      </p:to>
                                    </p:set>
                                    <p:animEffect transition="in" filter="wheel(2)">
                                      <p:cBhvr>
                                        <p:cTn id="7" dur="2000"/>
                                        <p:tgtEl>
                                          <p:spTgt spid="3131"/>
                                        </p:tgtEl>
                                      </p:cBhvr>
                                    </p:animEffect>
                                  </p:childTnLst>
                                </p:cTn>
                              </p:par>
                              <p:par>
                                <p:cTn id="8" presetID="8" presetClass="emph" presetSubtype="0" repeatCount="indefinite" fill="hold" nodeType="withEffect">
                                  <p:stCondLst>
                                    <p:cond delay="0"/>
                                  </p:stCondLst>
                                  <p:childTnLst>
                                    <p:animRot by="21600000">
                                      <p:cBhvr>
                                        <p:cTn id="9" dur="2000" fill="hold"/>
                                        <p:tgtEl>
                                          <p:spTgt spid="3136"/>
                                        </p:tgtEl>
                                        <p:attrNameLst>
                                          <p:attrName>r</p:attrName>
                                        </p:attrNameLst>
                                      </p:cBhvr>
                                    </p:animRot>
                                  </p:childTnLst>
                                </p:cTn>
                              </p:par>
                              <p:par>
                                <p:cTn id="10" presetID="8" presetClass="emph" presetSubtype="0" repeatCount="indefinite" fill="hold" nodeType="withEffect">
                                  <p:stCondLst>
                                    <p:cond delay="0"/>
                                  </p:stCondLst>
                                  <p:childTnLst>
                                    <p:animRot by="21600000">
                                      <p:cBhvr>
                                        <p:cTn id="11" dur="2000" fill="hold"/>
                                        <p:tgtEl>
                                          <p:spTgt spid="3131"/>
                                        </p:tgtEl>
                                        <p:attrNameLst>
                                          <p:attrName>r</p:attrName>
                                        </p:attrNameLst>
                                      </p:cBhvr>
                                    </p:animRot>
                                  </p:childTnLst>
                                </p:cTn>
                              </p:par>
                              <p:par>
                                <p:cTn id="12" presetID="21" presetClass="entr" presetSubtype="2"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2)">
                                      <p:cBhvr>
                                        <p:cTn id="14" dur="2000"/>
                                        <p:tgtEl>
                                          <p:spTgt spid="10"/>
                                        </p:tgtEl>
                                      </p:cBhvr>
                                    </p:animEffect>
                                  </p:childTnLst>
                                </p:cTn>
                              </p:par>
                              <p:par>
                                <p:cTn id="15" presetID="8" presetClass="emph" presetSubtype="0" repeatCount="indefinite" fill="hold" nodeType="withEffect">
                                  <p:stCondLst>
                                    <p:cond delay="0"/>
                                  </p:stCondLst>
                                  <p:childTnLst>
                                    <p:animRot by="-21600000">
                                      <p:cBhvr>
                                        <p:cTn id="16" dur="2000" fill="hold"/>
                                        <p:tgtEl>
                                          <p:spTgt spid="10"/>
                                        </p:tgtEl>
                                        <p:attrNameLst>
                                          <p:attrName>r</p:attrName>
                                        </p:attrNameLst>
                                      </p:cBhvr>
                                    </p:animRot>
                                  </p:childTnLst>
                                </p:cTn>
                              </p:par>
                              <p:par>
                                <p:cTn id="17" presetID="21" presetClass="entr" presetSubtype="2"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heel(2)">
                                      <p:cBhvr>
                                        <p:cTn id="19" dur="2000"/>
                                        <p:tgtEl>
                                          <p:spTgt spid="31"/>
                                        </p:tgtEl>
                                      </p:cBhvr>
                                    </p:animEffect>
                                  </p:childTnLst>
                                </p:cTn>
                              </p:par>
                              <p:par>
                                <p:cTn id="20" presetID="8" presetClass="emph" presetSubtype="0" repeatCount="indefinite" fill="hold" nodeType="withEffect">
                                  <p:stCondLst>
                                    <p:cond delay="0"/>
                                  </p:stCondLst>
                                  <p:childTnLst>
                                    <p:animRot by="21600000">
                                      <p:cBhvr>
                                        <p:cTn id="21" dur="2000" fill="hold"/>
                                        <p:tgtEl>
                                          <p:spTgt spid="31"/>
                                        </p:tgtEl>
                                        <p:attrNameLst>
                                          <p:attrName>r</p:attrName>
                                        </p:attrNameLst>
                                      </p:cBhvr>
                                    </p:animRot>
                                  </p:childTnLst>
                                </p:cTn>
                              </p:par>
                              <p:par>
                                <p:cTn id="22" presetID="21" presetClass="entr" presetSubtype="2"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heel(2)">
                                      <p:cBhvr>
                                        <p:cTn id="24" dur="2000"/>
                                        <p:tgtEl>
                                          <p:spTgt spid="46"/>
                                        </p:tgtEl>
                                      </p:cBhvr>
                                    </p:animEffect>
                                  </p:childTnLst>
                                </p:cTn>
                              </p:par>
                              <p:par>
                                <p:cTn id="25" presetID="8" presetClass="emph" presetSubtype="0" repeatCount="indefinite" fill="hold" nodeType="withEffect">
                                  <p:stCondLst>
                                    <p:cond delay="0"/>
                                  </p:stCondLst>
                                  <p:childTnLst>
                                    <p:animRot by="-21600000">
                                      <p:cBhvr>
                                        <p:cTn id="26" dur="2000" fill="hold"/>
                                        <p:tgtEl>
                                          <p:spTgt spid="46"/>
                                        </p:tgtEl>
                                        <p:attrNameLst>
                                          <p:attrName>r</p:attrName>
                                        </p:attrNameLst>
                                      </p:cBhvr>
                                    </p:animRot>
                                  </p:childTnLst>
                                </p:cTn>
                              </p:par>
                              <p:par>
                                <p:cTn id="27" presetID="21" presetClass="entr" presetSubtype="2" fill="hold" nodeType="withEffect">
                                  <p:stCondLst>
                                    <p:cond delay="0"/>
                                  </p:stCondLst>
                                  <p:childTnLst>
                                    <p:set>
                                      <p:cBhvr>
                                        <p:cTn id="28" dur="1" fill="hold">
                                          <p:stCondLst>
                                            <p:cond delay="0"/>
                                          </p:stCondLst>
                                        </p:cTn>
                                        <p:tgtEl>
                                          <p:spTgt spid="3079"/>
                                        </p:tgtEl>
                                        <p:attrNameLst>
                                          <p:attrName>style.visibility</p:attrName>
                                        </p:attrNameLst>
                                      </p:cBhvr>
                                      <p:to>
                                        <p:strVal val="visible"/>
                                      </p:to>
                                    </p:set>
                                    <p:animEffect transition="in" filter="wheel(2)">
                                      <p:cBhvr>
                                        <p:cTn id="29" dur="2000"/>
                                        <p:tgtEl>
                                          <p:spTgt spid="3079"/>
                                        </p:tgtEl>
                                      </p:cBhvr>
                                    </p:animEffect>
                                  </p:childTnLst>
                                </p:cTn>
                              </p:par>
                              <p:par>
                                <p:cTn id="30" presetID="8" presetClass="emph" presetSubtype="0" repeatCount="indefinite" fill="hold" nodeType="withEffect">
                                  <p:stCondLst>
                                    <p:cond delay="0"/>
                                  </p:stCondLst>
                                  <p:childTnLst>
                                    <p:animRot by="21600000">
                                      <p:cBhvr>
                                        <p:cTn id="31" dur="2000" fill="hold"/>
                                        <p:tgtEl>
                                          <p:spTgt spid="3079"/>
                                        </p:tgtEl>
                                        <p:attrNameLst>
                                          <p:attrName>r</p:attrName>
                                        </p:attrNameLst>
                                      </p:cBhvr>
                                    </p:animRot>
                                  </p:childTnLst>
                                </p:cTn>
                              </p:par>
                              <p:par>
                                <p:cTn id="32" presetID="21" presetClass="entr" presetSubtype="2" fill="hold" nodeType="withEffect">
                                  <p:stCondLst>
                                    <p:cond delay="0"/>
                                  </p:stCondLst>
                                  <p:childTnLst>
                                    <p:set>
                                      <p:cBhvr>
                                        <p:cTn id="33" dur="1" fill="hold">
                                          <p:stCondLst>
                                            <p:cond delay="0"/>
                                          </p:stCondLst>
                                        </p:cTn>
                                        <p:tgtEl>
                                          <p:spTgt spid="3086"/>
                                        </p:tgtEl>
                                        <p:attrNameLst>
                                          <p:attrName>style.visibility</p:attrName>
                                        </p:attrNameLst>
                                      </p:cBhvr>
                                      <p:to>
                                        <p:strVal val="visible"/>
                                      </p:to>
                                    </p:set>
                                    <p:animEffect transition="in" filter="wheel(2)">
                                      <p:cBhvr>
                                        <p:cTn id="34" dur="2000"/>
                                        <p:tgtEl>
                                          <p:spTgt spid="3086"/>
                                        </p:tgtEl>
                                      </p:cBhvr>
                                    </p:animEffect>
                                  </p:childTnLst>
                                </p:cTn>
                              </p:par>
                              <p:par>
                                <p:cTn id="35" presetID="21" presetClass="entr" presetSubtype="2" fill="hold" nodeType="withEffect">
                                  <p:stCondLst>
                                    <p:cond delay="0"/>
                                  </p:stCondLst>
                                  <p:childTnLst>
                                    <p:set>
                                      <p:cBhvr>
                                        <p:cTn id="36" dur="1" fill="hold">
                                          <p:stCondLst>
                                            <p:cond delay="0"/>
                                          </p:stCondLst>
                                        </p:cTn>
                                        <p:tgtEl>
                                          <p:spTgt spid="3136"/>
                                        </p:tgtEl>
                                        <p:attrNameLst>
                                          <p:attrName>style.visibility</p:attrName>
                                        </p:attrNameLst>
                                      </p:cBhvr>
                                      <p:to>
                                        <p:strVal val="visible"/>
                                      </p:to>
                                    </p:set>
                                    <p:animEffect transition="in" filter="wheel(2)">
                                      <p:cBhvr>
                                        <p:cTn id="37" dur="2000"/>
                                        <p:tgtEl>
                                          <p:spTgt spid="3136"/>
                                        </p:tgtEl>
                                      </p:cBhvr>
                                    </p:animEffect>
                                  </p:childTnLst>
                                </p:cTn>
                              </p:par>
                              <p:par>
                                <p:cTn id="38" presetID="8" presetClass="emph" presetSubtype="0" repeatCount="indefinite" fill="hold" nodeType="withEffect">
                                  <p:stCondLst>
                                    <p:cond delay="0"/>
                                  </p:stCondLst>
                                  <p:childTnLst>
                                    <p:animRot by="21600000">
                                      <p:cBhvr>
                                        <p:cTn id="39" dur="2000" fill="hold"/>
                                        <p:tgtEl>
                                          <p:spTgt spid="3086"/>
                                        </p:tgtEl>
                                        <p:attrNameLst>
                                          <p:attrName>r</p:attrName>
                                        </p:attrNameLst>
                                      </p:cBhvr>
                                    </p:animRot>
                                  </p:childTnLst>
                                </p:cTn>
                              </p:par>
                              <p:par>
                                <p:cTn id="40" presetID="21" presetClass="entr" presetSubtype="2" fill="hold" nodeType="withEffect">
                                  <p:stCondLst>
                                    <p:cond delay="0"/>
                                  </p:stCondLst>
                                  <p:childTnLst>
                                    <p:set>
                                      <p:cBhvr>
                                        <p:cTn id="41" dur="1" fill="hold">
                                          <p:stCondLst>
                                            <p:cond delay="0"/>
                                          </p:stCondLst>
                                        </p:cTn>
                                        <p:tgtEl>
                                          <p:spTgt spid="3092"/>
                                        </p:tgtEl>
                                        <p:attrNameLst>
                                          <p:attrName>style.visibility</p:attrName>
                                        </p:attrNameLst>
                                      </p:cBhvr>
                                      <p:to>
                                        <p:strVal val="visible"/>
                                      </p:to>
                                    </p:set>
                                    <p:animEffect transition="in" filter="wheel(2)">
                                      <p:cBhvr>
                                        <p:cTn id="42" dur="2000"/>
                                        <p:tgtEl>
                                          <p:spTgt spid="3092"/>
                                        </p:tgtEl>
                                      </p:cBhvr>
                                    </p:animEffect>
                                  </p:childTnLst>
                                </p:cTn>
                              </p:par>
                              <p:par>
                                <p:cTn id="43" presetID="8" presetClass="emph" presetSubtype="0" repeatCount="indefinite" fill="hold" nodeType="withEffect">
                                  <p:stCondLst>
                                    <p:cond delay="0"/>
                                  </p:stCondLst>
                                  <p:childTnLst>
                                    <p:animRot by="-21600000">
                                      <p:cBhvr>
                                        <p:cTn id="44" dur="2000" fill="hold"/>
                                        <p:tgtEl>
                                          <p:spTgt spid="3092"/>
                                        </p:tgtEl>
                                        <p:attrNameLst>
                                          <p:attrName>r</p:attrName>
                                        </p:attrNameLst>
                                      </p:cBhvr>
                                    </p:animRot>
                                  </p:childTnLst>
                                </p:cTn>
                              </p:par>
                              <p:par>
                                <p:cTn id="45" presetID="42" presetClass="entr" presetSubtype="0" fill="hold" grpId="0" nodeType="withEffect">
                                  <p:stCondLst>
                                    <p:cond delay="250"/>
                                  </p:stCondLst>
                                  <p:iterate>
                                    <p:tmPct val="10000"/>
                                  </p:iterate>
                                  <p:childTnLst>
                                    <p:set>
                                      <p:cBhvr>
                                        <p:cTn id="46" dur="1" fill="hold">
                                          <p:stCondLst>
                                            <p:cond delay="0"/>
                                          </p:stCondLst>
                                        </p:cTn>
                                        <p:tgtEl>
                                          <p:spTgt spid="3099"/>
                                        </p:tgtEl>
                                        <p:attrNameLst>
                                          <p:attrName>style.visibility</p:attrName>
                                        </p:attrNameLst>
                                      </p:cBhvr>
                                      <p:to>
                                        <p:strVal val="visible"/>
                                      </p:to>
                                    </p:set>
                                    <p:animEffect transition="in" filter="fade">
                                      <p:cBhvr>
                                        <p:cTn id="47" dur="250"/>
                                        <p:tgtEl>
                                          <p:spTgt spid="3099"/>
                                        </p:tgtEl>
                                      </p:cBhvr>
                                    </p:animEffect>
                                    <p:anim calcmode="lin" valueType="num">
                                      <p:cBhvr>
                                        <p:cTn id="48" dur="250" fill="hold"/>
                                        <p:tgtEl>
                                          <p:spTgt spid="3099"/>
                                        </p:tgtEl>
                                        <p:attrNameLst>
                                          <p:attrName>ppt_x</p:attrName>
                                        </p:attrNameLst>
                                      </p:cBhvr>
                                      <p:tavLst>
                                        <p:tav tm="0">
                                          <p:val>
                                            <p:strVal val="#ppt_x"/>
                                          </p:val>
                                        </p:tav>
                                        <p:tav tm="100000">
                                          <p:val>
                                            <p:strVal val="#ppt_x"/>
                                          </p:val>
                                        </p:tav>
                                      </p:tavLst>
                                    </p:anim>
                                    <p:anim calcmode="lin" valueType="num">
                                      <p:cBhvr>
                                        <p:cTn id="49" dur="250" fill="hold"/>
                                        <p:tgtEl>
                                          <p:spTgt spid="309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10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12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12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103"/>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10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10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106"/>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3"/>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10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3105"/>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10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1" nodeType="clickEffect">
                                  <p:stCondLst>
                                    <p:cond delay="0"/>
                                  </p:stCondLst>
                                  <p:childTnLst>
                                    <p:set>
                                      <p:cBhvr>
                                        <p:cTn id="91" dur="1" fill="hold">
                                          <p:stCondLst>
                                            <p:cond delay="0"/>
                                          </p:stCondLst>
                                        </p:cTn>
                                        <p:tgtEl>
                                          <p:spTgt spid="3108"/>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3118"/>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3109"/>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1" nodeType="clickEffect">
                                  <p:stCondLst>
                                    <p:cond delay="0"/>
                                  </p:stCondLst>
                                  <p:childTnLst>
                                    <p:set>
                                      <p:cBhvr>
                                        <p:cTn id="99" dur="1" fill="hold">
                                          <p:stCondLst>
                                            <p:cond delay="0"/>
                                          </p:stCondLst>
                                        </p:cTn>
                                        <p:tgtEl>
                                          <p:spTgt spid="3111"/>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3117"/>
                                        </p:tgtEl>
                                        <p:attrNameLst>
                                          <p:attrName>style.visibility</p:attrName>
                                        </p:attrNameLst>
                                      </p:cBhvr>
                                      <p:to>
                                        <p:strVal val="visible"/>
                                      </p:to>
                                    </p:set>
                                  </p:childTnLst>
                                </p:cTn>
                              </p:par>
                              <p:par>
                                <p:cTn id="102" presetID="10" presetClass="entr" presetSubtype="0" fill="hold" nodeType="withEffect">
                                  <p:stCondLst>
                                    <p:cond delay="0"/>
                                  </p:stCondLst>
                                  <p:childTnLst>
                                    <p:set>
                                      <p:cBhvr>
                                        <p:cTn id="103" dur="1" fill="hold">
                                          <p:stCondLst>
                                            <p:cond delay="0"/>
                                          </p:stCondLst>
                                        </p:cTn>
                                        <p:tgtEl>
                                          <p:spTgt spid="3110"/>
                                        </p:tgtEl>
                                        <p:attrNameLst>
                                          <p:attrName>style.visibility</p:attrName>
                                        </p:attrNameLst>
                                      </p:cBhvr>
                                      <p:to>
                                        <p:strVal val="visible"/>
                                      </p:to>
                                    </p:set>
                                    <p:animEffect transition="in" filter="fade">
                                      <p:cBhvr>
                                        <p:cTn id="104" dur="500"/>
                                        <p:tgtEl>
                                          <p:spTgt spid="3110"/>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11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11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11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11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11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11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12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
                                        </p:tgtEl>
                                        <p:attrNameLst>
                                          <p:attrName>style.visibility</p:attrName>
                                        </p:attrNameLst>
                                      </p:cBhvr>
                                      <p:to>
                                        <p:strVal val="visible"/>
                                      </p:to>
                                    </p:set>
                                  </p:childTnLst>
                                </p:cTn>
                              </p:par>
                              <p:par>
                                <p:cTn id="127" presetID="1" presetClass="exit" presetSubtype="0" fill="hold" grpId="0" nodeType="withEffect">
                                  <p:stCondLst>
                                    <p:cond delay="0"/>
                                  </p:stCondLst>
                                  <p:childTnLst>
                                    <p:set>
                                      <p:cBhvr>
                                        <p:cTn id="128" dur="1" fill="hold">
                                          <p:stCondLst>
                                            <p:cond delay="0"/>
                                          </p:stCondLst>
                                        </p:cTn>
                                        <p:tgtEl>
                                          <p:spTgt spid="3108"/>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3111"/>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3112"/>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3115"/>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3"/>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9" grpId="0"/>
      <p:bldP spid="3104" grpId="0"/>
      <p:bldP spid="3105" grpId="0"/>
      <p:bldP spid="3105" grpId="1"/>
      <p:bldP spid="3107" grpId="0"/>
      <p:bldP spid="3108" grpId="0"/>
      <p:bldP spid="3108" grpId="1"/>
      <p:bldP spid="3111" grpId="0"/>
      <p:bldP spid="3111" grpId="1"/>
      <p:bldP spid="3112" grpId="0"/>
      <p:bldP spid="3112" grpId="1"/>
      <p:bldP spid="3114" grpId="0" animBg="1"/>
      <p:bldP spid="3115" grpId="0"/>
      <p:bldP spid="3115" grpId="1"/>
      <p:bldP spid="3117" grpId="0"/>
      <p:bldP spid="3118" grpId="0"/>
      <p:bldP spid="3119" grpId="0"/>
      <p:bldP spid="3120" grpId="0"/>
      <p:bldP spid="2" grpId="0"/>
      <p:bldP spid="3" grpId="0"/>
      <p:bldP spid="3" grpId="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Artificial Intelligence in Medicine: Advances in Diagnosis, Prevention,  Care and the OR">
            <a:extLst>
              <a:ext uri="{FF2B5EF4-FFF2-40B4-BE49-F238E27FC236}">
                <a16:creationId xmlns:a16="http://schemas.microsoft.com/office/drawing/2014/main" id="{ED44451E-DCED-7CBD-0059-2900D4FE1AC5}"/>
              </a:ext>
            </a:extLst>
          </p:cNvPr>
          <p:cNvPicPr>
            <a:picLocks noChangeAspect="1" noChangeArrowheads="1"/>
          </p:cNvPicPr>
          <p:nvPr/>
        </p:nvPicPr>
        <p:blipFill>
          <a:blip r:embed="rId3">
            <a:alphaModFix amt="77000"/>
            <a:extLst>
              <a:ext uri="{28A0092B-C50C-407E-A947-70E740481C1C}">
                <a14:useLocalDpi xmlns:a14="http://schemas.microsoft.com/office/drawing/2010/main" val="0"/>
              </a:ext>
            </a:extLst>
          </a:blip>
          <a:srcRect/>
          <a:stretch>
            <a:fillRect/>
          </a:stretch>
        </p:blipFill>
        <p:spPr bwMode="auto">
          <a:xfrm>
            <a:off x="-2550160" y="-611318"/>
            <a:ext cx="18196560" cy="95779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Content Placeholder 3">
            <a:extLst>
              <a:ext uri="{FF2B5EF4-FFF2-40B4-BE49-F238E27FC236}">
                <a16:creationId xmlns:a16="http://schemas.microsoft.com/office/drawing/2014/main" id="{19608487-721D-21A5-B3D9-C9A69FCB9DEA}"/>
              </a:ext>
            </a:extLst>
          </p:cNvPr>
          <p:cNvGraphicFramePr>
            <a:graphicFrameLocks noGrp="1"/>
          </p:cNvGraphicFramePr>
          <p:nvPr>
            <p:ph sz="half" idx="2"/>
            <p:extLst>
              <p:ext uri="{D42A27DB-BD31-4B8C-83A1-F6EECF244321}">
                <p14:modId xmlns:p14="http://schemas.microsoft.com/office/powerpoint/2010/main" val="4128171041"/>
              </p:ext>
            </p:extLst>
          </p:nvPr>
        </p:nvGraphicFramePr>
        <p:xfrm>
          <a:off x="261389" y="1190625"/>
          <a:ext cx="11155911" cy="52371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2BB24F67-4FCF-38D0-2F6D-D3C2EC8C4281}"/>
              </a:ext>
            </a:extLst>
          </p:cNvPr>
          <p:cNvSpPr>
            <a:spLocks noGrp="1"/>
          </p:cNvSpPr>
          <p:nvPr>
            <p:ph type="title"/>
          </p:nvPr>
        </p:nvSpPr>
        <p:spPr>
          <a:xfrm>
            <a:off x="127000" y="-134938"/>
            <a:ext cx="10515600" cy="1325563"/>
          </a:xfrm>
        </p:spPr>
        <p:txBody>
          <a:bodyPr vert="horz" lIns="91440" tIns="45720" rIns="91440" bIns="45720" rtlCol="0" anchor="ctr">
            <a:normAutofit/>
          </a:bodyPr>
          <a:lstStyle/>
          <a:p>
            <a:r>
              <a:rPr lang="en-US" b="1" dirty="0" err="1">
                <a:solidFill>
                  <a:srgbClr val="FFFFFF"/>
                </a:solidFill>
              </a:rPr>
              <a:t>Plusieurs</a:t>
            </a:r>
            <a:r>
              <a:rPr lang="en-US" b="1" dirty="0">
                <a:solidFill>
                  <a:srgbClr val="FFFFFF"/>
                </a:solidFill>
              </a:rPr>
              <a:t> Projects IA lances a </a:t>
            </a:r>
            <a:r>
              <a:rPr lang="en-US" b="1" dirty="0" err="1">
                <a:solidFill>
                  <a:srgbClr val="FFFFFF"/>
                </a:solidFill>
              </a:rPr>
              <a:t>l’HDF</a:t>
            </a:r>
            <a:endParaRPr lang="en-US" b="1" dirty="0">
              <a:solidFill>
                <a:srgbClr val="FFFFFF"/>
              </a:solidFill>
            </a:endParaRPr>
          </a:p>
        </p:txBody>
      </p:sp>
      <p:pic>
        <p:nvPicPr>
          <p:cNvPr id="9" name="Picture 6" descr="hdf-logo-english">
            <a:extLst>
              <a:ext uri="{FF2B5EF4-FFF2-40B4-BE49-F238E27FC236}">
                <a16:creationId xmlns:a16="http://schemas.microsoft.com/office/drawing/2014/main" id="{CE76AB4F-B2CD-EF17-0284-32623DAFD82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47" t="1" r="-11383" b="-1"/>
          <a:stretch/>
        </p:blipFill>
        <p:spPr bwMode="auto">
          <a:xfrm>
            <a:off x="9191467" y="243102"/>
            <a:ext cx="2516822" cy="709333"/>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56837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12B281515EF74B95D6A4E67AA9B58A" ma:contentTypeVersion="9" ma:contentTypeDescription="Create a new document." ma:contentTypeScope="" ma:versionID="287e036fe41c99c50b9c7fdd796cf75c">
  <xsd:schema xmlns:xsd="http://www.w3.org/2001/XMLSchema" xmlns:xs="http://www.w3.org/2001/XMLSchema" xmlns:p="http://schemas.microsoft.com/office/2006/metadata/properties" xmlns:ns3="e7c4aed6-22e4-4b73-927b-f009cf93f4ab" xmlns:ns4="66ca643f-b235-4e01-bb03-35f297bd2c31" targetNamespace="http://schemas.microsoft.com/office/2006/metadata/properties" ma:root="true" ma:fieldsID="5b0240ce892b4f28ad527cc251a95cef" ns3:_="" ns4:_="">
    <xsd:import namespace="e7c4aed6-22e4-4b73-927b-f009cf93f4ab"/>
    <xsd:import namespace="66ca643f-b235-4e01-bb03-35f297bd2c3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c4aed6-22e4-4b73-927b-f009cf93f4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6ca643f-b235-4e01-bb03-35f297bd2c3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7c4aed6-22e4-4b73-927b-f009cf93f4ab" xsi:nil="true"/>
  </documentManagement>
</p:properties>
</file>

<file path=customXml/itemProps1.xml><?xml version="1.0" encoding="utf-8"?>
<ds:datastoreItem xmlns:ds="http://schemas.openxmlformats.org/officeDocument/2006/customXml" ds:itemID="{BBCA6D4D-058E-414A-9D9B-8CCEBCA843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c4aed6-22e4-4b73-927b-f009cf93f4ab"/>
    <ds:schemaRef ds:uri="66ca643f-b235-4e01-bb03-35f297bd2c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AE6B67-0330-4BE0-8F87-77EEEBFE7A3E}">
  <ds:schemaRefs>
    <ds:schemaRef ds:uri="http://schemas.microsoft.com/sharepoint/v3/contenttype/forms"/>
  </ds:schemaRefs>
</ds:datastoreItem>
</file>

<file path=customXml/itemProps3.xml><?xml version="1.0" encoding="utf-8"?>
<ds:datastoreItem xmlns:ds="http://schemas.openxmlformats.org/officeDocument/2006/customXml" ds:itemID="{CA7AF0C8-5DA0-496E-B7A3-49695AA8B629}">
  <ds:schemaRefs>
    <ds:schemaRef ds:uri="http://schemas.microsoft.com/office/2006/metadata/properties"/>
    <ds:schemaRef ds:uri="http://schemas.microsoft.com/office/2006/documentManagement/types"/>
    <ds:schemaRef ds:uri="http://www.w3.org/XML/1998/namespace"/>
    <ds:schemaRef ds:uri="http://purl.org/dc/dcmitype/"/>
    <ds:schemaRef ds:uri="66ca643f-b235-4e01-bb03-35f297bd2c31"/>
    <ds:schemaRef ds:uri="e7c4aed6-22e4-4b73-927b-f009cf93f4ab"/>
    <ds:schemaRef ds:uri="http://purl.org/dc/elements/1.1/"/>
    <ds:schemaRef ds:uri="http://schemas.openxmlformats.org/package/2006/metadata/core-properties"/>
    <ds:schemaRef ds:uri="http://schemas.microsoft.com/office/infopath/2007/PartnerControls"/>
    <ds:schemaRef ds:uri="http://purl.org/dc/terms/"/>
  </ds:schemaRefs>
</ds:datastoreItem>
</file>

<file path=docMetadata/LabelInfo.xml><?xml version="1.0" encoding="utf-8"?>
<clbl:labelList xmlns:clbl="http://schemas.microsoft.com/office/2020/mipLabelMetadata">
  <clbl:label id="{2ad96934-43e5-41c2-9761-f335fe214cc3}" enabled="0" method="" siteId="{2ad96934-43e5-41c2-9761-f335fe214cc3}" removed="1"/>
</clbl:labelList>
</file>

<file path=docProps/app.xml><?xml version="1.0" encoding="utf-8"?>
<Properties xmlns="http://schemas.openxmlformats.org/officeDocument/2006/extended-properties" xmlns:vt="http://schemas.openxmlformats.org/officeDocument/2006/docPropsVTypes">
  <Template/>
  <TotalTime>55210</TotalTime>
  <Words>1821</Words>
  <Application>Microsoft Office PowerPoint</Application>
  <PresentationFormat>Widescreen</PresentationFormat>
  <Paragraphs>254</Paragraphs>
  <Slides>17</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Aptos</vt:lpstr>
      <vt:lpstr>Aptos Display</vt:lpstr>
      <vt:lpstr>Aptos Narrow</vt:lpstr>
      <vt:lpstr>Arial</vt:lpstr>
      <vt:lpstr>Calibri</vt:lpstr>
      <vt:lpstr>Courier New</vt:lpstr>
      <vt:lpstr>Lato</vt:lpstr>
      <vt:lpstr>Lato Bold</vt:lpstr>
      <vt:lpstr>Segoe UI</vt:lpstr>
      <vt:lpstr>Wingdings</vt:lpstr>
      <vt:lpstr>Office Theme</vt:lpstr>
      <vt:lpstr>PowerPoint Presentation</vt:lpstr>
      <vt:lpstr>Agenda: Hackaton- V1- 2026 </vt:lpstr>
      <vt:lpstr>PowerPoint Presentation</vt:lpstr>
      <vt:lpstr>Reseau  USJ – HDF</vt:lpstr>
      <vt:lpstr>PowerPoint Presentation</vt:lpstr>
      <vt:lpstr>PowerPoint Presentation</vt:lpstr>
      <vt:lpstr>PowerPoint Presentation</vt:lpstr>
      <vt:lpstr>Infrastructure Informatique/ Cartographie des Applications Complexe </vt:lpstr>
      <vt:lpstr>Plusieurs Projects IA lances a l’HDF</vt:lpstr>
      <vt:lpstr>PowerPoint Presentation</vt:lpstr>
      <vt:lpstr>PowerPoint Presentation</vt:lpstr>
      <vt:lpstr>(Cas Pratique) :  Un médecin ou Résident travaille normalement sur DX-Care. À l’aide d’une combinaison de touches, il déclenche un script configuré dans la nouvelle application demandée qu’on va référencer par ‘HackApp’, HackApp travaille en background de façon transparente, elle agit comme un Man-in-the-Middle : Elle lance une application externe, par exemple une IA de transcription et de résumé vocal, via des appels API. L’application externe concertit le message vocal enregistre en une synthese Texte bien structuree et renvoie le résultat exclusivement à HackApp. HackApp transforme les message recu et insère les données automatiquement dans le champ clinique précis de DX-Care, selon le script défini préalablement. Tout le process est preconfigure,  sécurisé et transparent pour l’utilisateur.  =&gt; DX-Care reste inchangé. HackApp orchestre les intégrations de façon transparente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Roland Tabib</dc:creator>
  <cp:lastModifiedBy>perla ahmar</cp:lastModifiedBy>
  <cp:revision>33</cp:revision>
  <dcterms:created xsi:type="dcterms:W3CDTF">2024-07-17T10:05:15Z</dcterms:created>
  <dcterms:modified xsi:type="dcterms:W3CDTF">2026-02-05T06:44:55Z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0x0101004912B281515EF74B95D6A4E67AA9B58A</vt:lpwstr>
  </property>
</Properties>
</file>